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54" autoAdjust="0"/>
    <p:restoredTop sz="94610"/>
  </p:normalViewPr>
  <p:slideViewPr>
    <p:cSldViewPr snapToGrid="0" snapToObjects="1">
      <p:cViewPr>
        <p:scale>
          <a:sx n="73" d="100"/>
          <a:sy n="73" d="100"/>
        </p:scale>
        <p:origin x="850" y="46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2898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411480" y="6446520"/>
            <a:ext cx="11384280" cy="0"/>
          </a:xfrm>
          <a:prstGeom prst="line">
            <a:avLst/>
          </a:prstGeom>
          <a:noFill/>
          <a:ln w="10160">
            <a:solidFill>
              <a:srgbClr val="173B36"/>
            </a:solidFill>
            <a:prstDash val="solid"/>
          </a:ln>
        </p:spPr>
        <p:txBody>
          <a:bodyPr/>
          <a:lstStyle/>
          <a:p>
            <a:endParaRPr lang="en-US"/>
          </a:p>
        </p:txBody>
      </p:sp>
      <p:sp>
        <p:nvSpPr>
          <p:cNvPr id="3" name="Text 1"/>
          <p:cNvSpPr/>
          <p:nvPr/>
        </p:nvSpPr>
        <p:spPr>
          <a:xfrm>
            <a:off x="502920" y="6537960"/>
            <a:ext cx="5303520" cy="164592"/>
          </a:xfrm>
          <a:prstGeom prst="rect">
            <a:avLst/>
          </a:prstGeom>
          <a:noFill/>
          <a:ln/>
        </p:spPr>
        <p:txBody>
          <a:bodyPr wrap="square" rtlCol="0" anchor="ctr"/>
          <a:lstStyle/>
          <a:p>
            <a:pPr marL="0" indent="0">
              <a:buNone/>
            </a:pPr>
            <a:r>
              <a:rPr lang="en-US" sz="750" dirty="0">
                <a:solidFill>
                  <a:srgbClr val="8FB8AF"/>
                </a:solidFill>
                <a:latin typeface="Aptos" pitchFamily="34" charset="0"/>
                <a:ea typeface="Aptos" pitchFamily="34" charset="-122"/>
                <a:cs typeface="Aptos" pitchFamily="34" charset="-120"/>
              </a:rPr>
              <a:t>Metaverde, LLC  |  OpenAI SMB Channel Partner</a:t>
            </a:r>
            <a:endParaRPr lang="en-US" sz="750" dirty="0"/>
          </a:p>
        </p:txBody>
      </p:sp>
      <p:sp>
        <p:nvSpPr>
          <p:cNvPr id="4" name="Text 2"/>
          <p:cNvSpPr/>
          <p:nvPr/>
        </p:nvSpPr>
        <p:spPr>
          <a:xfrm>
            <a:off x="6492240" y="6537960"/>
            <a:ext cx="5212080" cy="164592"/>
          </a:xfrm>
          <a:prstGeom prst="rect">
            <a:avLst/>
          </a:prstGeom>
          <a:noFill/>
          <a:ln/>
        </p:spPr>
        <p:txBody>
          <a:bodyPr wrap="square" rtlCol="0" anchor="ctr"/>
          <a:lstStyle/>
          <a:p>
            <a:pPr marL="0" indent="0" algn="r">
              <a:buNone/>
            </a:pPr>
            <a:r>
              <a:rPr lang="en-US" sz="670" dirty="0">
                <a:solidFill>
                  <a:srgbClr val="6F8B85"/>
                </a:solidFill>
                <a:latin typeface="Aptos" pitchFamily="34" charset="0"/>
                <a:ea typeface="Aptos" pitchFamily="34" charset="-122"/>
                <a:cs typeface="Aptos" pitchFamily="34" charset="-120"/>
              </a:rPr>
              <a:t>OpenAI and ChatGPT names are used descriptively. Metaverde does not speak for OpenAI.</a:t>
            </a:r>
            <a:endParaRPr lang="en-US" sz="67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Shape 6"/>
          <p:cNvSpPr/>
          <p:nvPr/>
        </p:nvSpPr>
        <p:spPr>
          <a:xfrm>
            <a:off x="640080" y="1078992"/>
            <a:ext cx="1481328" cy="292608"/>
          </a:xfrm>
          <a:prstGeom prst="roundRect">
            <a:avLst>
              <a:gd name="adj" fmla="val 15625"/>
            </a:avLst>
          </a:prstGeom>
          <a:solidFill>
            <a:srgbClr val="0F2F2A">
              <a:alpha val="98000"/>
            </a:srgbClr>
          </a:solidFill>
          <a:ln w="7620">
            <a:solidFill>
              <a:srgbClr val="EAC979">
                <a:alpha val="80000"/>
              </a:srgbClr>
            </a:solidFill>
            <a:prstDash val="solid"/>
          </a:ln>
        </p:spPr>
        <p:txBody>
          <a:bodyPr/>
          <a:lstStyle/>
          <a:p>
            <a:endParaRPr lang="en-US"/>
          </a:p>
        </p:txBody>
      </p:sp>
      <p:sp>
        <p:nvSpPr>
          <p:cNvPr id="9" name="Text 7"/>
          <p:cNvSpPr/>
          <p:nvPr/>
        </p:nvSpPr>
        <p:spPr>
          <a:xfrm>
            <a:off x="731520" y="1133856"/>
            <a:ext cx="1298448" cy="146304"/>
          </a:xfrm>
          <a:prstGeom prst="rect">
            <a:avLst/>
          </a:prstGeom>
          <a:noFill/>
          <a:ln/>
        </p:spPr>
        <p:txBody>
          <a:bodyPr wrap="square" lIns="0" tIns="0" rIns="0" bIns="0" rtlCol="0" anchor="ctr">
            <a:normAutofit/>
          </a:bodyPr>
          <a:lstStyle/>
          <a:p>
            <a:pPr marL="0" indent="0" algn="ctr">
              <a:buNone/>
            </a:pPr>
            <a:r>
              <a:rPr lang="en-US" sz="780" b="1" dirty="0">
                <a:solidFill>
                  <a:srgbClr val="EAC979"/>
                </a:solidFill>
              </a:rPr>
              <a:t>HOME CARE AGENCIES</a:t>
            </a:r>
            <a:endParaRPr lang="en-US" sz="780" dirty="0"/>
          </a:p>
        </p:txBody>
      </p:sp>
      <p:sp>
        <p:nvSpPr>
          <p:cNvPr id="10" name="Text 8"/>
          <p:cNvSpPr/>
          <p:nvPr/>
        </p:nvSpPr>
        <p:spPr>
          <a:xfrm>
            <a:off x="621792" y="1463040"/>
            <a:ext cx="7955280" cy="1143000"/>
          </a:xfrm>
          <a:prstGeom prst="rect">
            <a:avLst/>
          </a:prstGeom>
          <a:noFill/>
          <a:ln/>
        </p:spPr>
        <p:txBody>
          <a:bodyPr wrap="square" lIns="0" tIns="0" rIns="0" bIns="0" rtlCol="0" anchor="ctr">
            <a:normAutofit/>
          </a:bodyPr>
          <a:lstStyle/>
          <a:p>
            <a:pPr marL="0" indent="0">
              <a:buNone/>
            </a:pPr>
            <a:r>
              <a:rPr lang="en-US" sz="3500" b="1" dirty="0">
                <a:solidFill>
                  <a:srgbClr val="F4F5F0"/>
                </a:solidFill>
                <a:latin typeface="Aptos Display" pitchFamily="34" charset="0"/>
                <a:ea typeface="Aptos Display" pitchFamily="34" charset="-122"/>
                <a:cs typeface="Aptos Display" pitchFamily="34" charset="-120"/>
              </a:rPr>
              <a:t>AI Use Policy &amp; ChatGPT Business Setup for Home Care Agencies</a:t>
            </a:r>
            <a:endParaRPr lang="en-US" sz="3500" dirty="0"/>
          </a:p>
        </p:txBody>
      </p:sp>
      <p:sp>
        <p:nvSpPr>
          <p:cNvPr id="11" name="Text 9"/>
          <p:cNvSpPr/>
          <p:nvPr/>
        </p:nvSpPr>
        <p:spPr>
          <a:xfrm>
            <a:off x="658368" y="2761488"/>
            <a:ext cx="6400800" cy="713232"/>
          </a:xfrm>
          <a:prstGeom prst="rect">
            <a:avLst/>
          </a:prstGeom>
          <a:noFill/>
          <a:ln/>
        </p:spPr>
        <p:txBody>
          <a:bodyPr wrap="square" lIns="0" tIns="0" rIns="0" bIns="0" rtlCol="0" anchor="ctr">
            <a:normAutofit lnSpcReduction="10000"/>
          </a:bodyPr>
          <a:lstStyle/>
          <a:p>
            <a:pPr marL="0" indent="0">
              <a:buNone/>
            </a:pPr>
            <a:r>
              <a:rPr lang="en-US" sz="1700" dirty="0">
                <a:solidFill>
                  <a:srgbClr val="B7CBC4"/>
                </a:solidFill>
              </a:rPr>
              <a:t>Move staff AI use from personal accounts into a company-managed workspace, with clear non-PHI rules, training, and practical workflows.</a:t>
            </a:r>
            <a:endParaRPr lang="en-US" sz="1700" dirty="0"/>
          </a:p>
        </p:txBody>
      </p:sp>
      <p:sp>
        <p:nvSpPr>
          <p:cNvPr id="12" name="Shape 10"/>
          <p:cNvSpPr/>
          <p:nvPr/>
        </p:nvSpPr>
        <p:spPr>
          <a:xfrm>
            <a:off x="7594695" y="3705899"/>
            <a:ext cx="3972465" cy="1801178"/>
          </a:xfrm>
          <a:prstGeom prst="roundRect">
            <a:avLst>
              <a:gd name="adj" fmla="val 2078"/>
            </a:avLst>
          </a:prstGeom>
          <a:solidFill>
            <a:srgbClr val="0E2A25"/>
          </a:solidFill>
          <a:ln w="10160">
            <a:solidFill>
              <a:srgbClr val="2D6B60">
                <a:alpha val="90000"/>
              </a:srgbClr>
            </a:solidFill>
            <a:prstDash val="solid"/>
          </a:ln>
        </p:spPr>
        <p:txBody>
          <a:bodyPr/>
          <a:lstStyle/>
          <a:p>
            <a:endParaRPr lang="en-US"/>
          </a:p>
        </p:txBody>
      </p:sp>
      <p:sp>
        <p:nvSpPr>
          <p:cNvPr id="13" name="Text 11"/>
          <p:cNvSpPr/>
          <p:nvPr/>
        </p:nvSpPr>
        <p:spPr>
          <a:xfrm>
            <a:off x="8107260" y="3789058"/>
            <a:ext cx="316382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Presented by</a:t>
            </a:r>
            <a:endParaRPr lang="en-US" sz="1400" dirty="0"/>
          </a:p>
        </p:txBody>
      </p:sp>
      <p:sp>
        <p:nvSpPr>
          <p:cNvPr id="14" name="Text 12"/>
          <p:cNvSpPr/>
          <p:nvPr/>
        </p:nvSpPr>
        <p:spPr>
          <a:xfrm>
            <a:off x="8107260" y="4167939"/>
            <a:ext cx="3163824" cy="2770632"/>
          </a:xfrm>
          <a:prstGeom prst="rect">
            <a:avLst/>
          </a:prstGeom>
          <a:noFill/>
          <a:ln/>
        </p:spPr>
        <p:txBody>
          <a:bodyPr wrap="square" lIns="254" tIns="254" rIns="254" bIns="254" rtlCol="0" anchor="t">
            <a:normAutofit/>
          </a:bodyPr>
          <a:lstStyle/>
          <a:p>
            <a:pPr marL="0" indent="0">
              <a:buNone/>
            </a:pPr>
            <a:r>
              <a:rPr lang="en-US" sz="1300" dirty="0">
                <a:solidFill>
                  <a:srgbClr val="B7CBC4"/>
                </a:solidFill>
              </a:rPr>
              <a:t>Michael Irvin, MBA, BSN, RN</a:t>
            </a:r>
            <a:endParaRPr lang="en-US" sz="1300" dirty="0"/>
          </a:p>
          <a:p>
            <a:pPr marL="0" indent="0">
              <a:buNone/>
            </a:pPr>
            <a:r>
              <a:rPr lang="en-US" sz="1300" dirty="0">
                <a:solidFill>
                  <a:srgbClr val="B7CBC4"/>
                </a:solidFill>
              </a:rPr>
              <a:t>Founder &amp; AI Compliance Consultant</a:t>
            </a:r>
            <a:endParaRPr lang="en-US" sz="1300" dirty="0"/>
          </a:p>
          <a:p>
            <a:pPr marL="0" indent="0">
              <a:buNone/>
            </a:pPr>
            <a:r>
              <a:rPr lang="en-US" sz="1300" dirty="0">
                <a:solidFill>
                  <a:srgbClr val="B7CBC4"/>
                </a:solidFill>
              </a:rPr>
              <a:t>Metaverde, LLC</a:t>
            </a:r>
            <a:endParaRPr lang="en-US" sz="1300" dirty="0"/>
          </a:p>
          <a:p>
            <a:pPr marL="0" indent="0">
              <a:buNone/>
            </a:pPr>
            <a:endParaRPr lang="en-US" sz="1300" dirty="0"/>
          </a:p>
          <a:p>
            <a:pPr marL="0" indent="0">
              <a:buNone/>
            </a:pPr>
            <a:r>
              <a:rPr lang="en-US" sz="1300" dirty="0">
                <a:solidFill>
                  <a:srgbClr val="B7CBC4"/>
                </a:solidFill>
              </a:rPr>
              <a:t>OpenAI SMB Channel Partner</a:t>
            </a:r>
            <a:endParaRPr lang="en-US" sz="1300" dirty="0"/>
          </a:p>
        </p:txBody>
      </p:sp>
      <p:sp>
        <p:nvSpPr>
          <p:cNvPr id="15" name="Text 13"/>
          <p:cNvSpPr/>
          <p:nvPr/>
        </p:nvSpPr>
        <p:spPr>
          <a:xfrm>
            <a:off x="676656" y="5440680"/>
            <a:ext cx="5669280" cy="274320"/>
          </a:xfrm>
          <a:prstGeom prst="rect">
            <a:avLst/>
          </a:prstGeom>
          <a:noFill/>
          <a:ln/>
        </p:spPr>
        <p:txBody>
          <a:bodyPr wrap="square" lIns="0" tIns="0" rIns="0" bIns="0" rtlCol="0" anchor="ctr"/>
          <a:lstStyle/>
          <a:p>
            <a:pPr marL="0" indent="0">
              <a:buNone/>
            </a:pPr>
            <a:r>
              <a:rPr lang="en-US" sz="1000" dirty="0">
                <a:solidFill>
                  <a:srgbClr val="77938B"/>
                </a:solidFill>
              </a:rPr>
              <a:t>Professional AI adoption for healthcare-adjacent teams</a:t>
            </a:r>
            <a:endParaRPr lang="en-US" sz="10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6220970" y="-58327"/>
            <a:ext cx="8051564"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Possible promotional offer</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A practical reason to start through the correct OpenAI SMB Channel Partner link.</a:t>
            </a:r>
            <a:endParaRPr lang="en-US" sz="1050" dirty="0"/>
          </a:p>
        </p:txBody>
      </p:sp>
      <p:sp>
        <p:nvSpPr>
          <p:cNvPr id="10" name="Shape 8"/>
          <p:cNvSpPr/>
          <p:nvPr/>
        </p:nvSpPr>
        <p:spPr>
          <a:xfrm>
            <a:off x="868680" y="1554480"/>
            <a:ext cx="5303520" cy="3246120"/>
          </a:xfrm>
          <a:prstGeom prst="roundRect">
            <a:avLst>
              <a:gd name="adj" fmla="val 2254"/>
            </a:avLst>
          </a:prstGeom>
          <a:solidFill>
            <a:srgbClr val="1E2A22"/>
          </a:solidFill>
          <a:ln w="10160">
            <a:solidFill>
              <a:srgbClr val="A88442">
                <a:alpha val="90000"/>
              </a:srgbClr>
            </a:solidFill>
            <a:prstDash val="solid"/>
          </a:ln>
        </p:spPr>
        <p:txBody>
          <a:bodyPr/>
          <a:lstStyle/>
          <a:p>
            <a:endParaRPr lang="en-US"/>
          </a:p>
        </p:txBody>
      </p:sp>
      <p:sp>
        <p:nvSpPr>
          <p:cNvPr id="11" name="Text 9"/>
          <p:cNvSpPr/>
          <p:nvPr/>
        </p:nvSpPr>
        <p:spPr>
          <a:xfrm>
            <a:off x="1069848" y="1719072"/>
            <a:ext cx="4901184" cy="320040"/>
          </a:xfrm>
          <a:prstGeom prst="rect">
            <a:avLst/>
          </a:prstGeom>
          <a:noFill/>
          <a:ln/>
        </p:spPr>
        <p:txBody>
          <a:bodyPr wrap="square" lIns="0" tIns="0" rIns="0" bIns="0" rtlCol="0" anchor="ctr">
            <a:normAutofit/>
          </a:bodyPr>
          <a:lstStyle/>
          <a:p>
            <a:pPr marL="0" indent="0">
              <a:buNone/>
            </a:pPr>
            <a:r>
              <a:rPr lang="en-US" sz="1400" b="1" dirty="0">
                <a:solidFill>
                  <a:srgbClr val="EAC979"/>
                </a:solidFill>
              </a:rPr>
              <a:t>Eligible businesses may see a first-seat promotion</a:t>
            </a:r>
            <a:endParaRPr lang="en-US" sz="1400" dirty="0"/>
          </a:p>
        </p:txBody>
      </p:sp>
      <p:sp>
        <p:nvSpPr>
          <p:cNvPr id="12" name="Text 10"/>
          <p:cNvSpPr/>
          <p:nvPr/>
        </p:nvSpPr>
        <p:spPr>
          <a:xfrm>
            <a:off x="1069848" y="2121408"/>
            <a:ext cx="4901184" cy="249631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When using the appropriate OpenAI SMB Channel Partner link, eligible businesses may see a promotional first-seat offer. Availability may vary by country, region, and eligibility. The offer should be confirmed at sign-up or checkout.</a:t>
            </a:r>
            <a:endParaRPr lang="en-US" sz="1500" dirty="0"/>
          </a:p>
        </p:txBody>
      </p:sp>
      <p:sp>
        <p:nvSpPr>
          <p:cNvPr id="13" name="Shape 11"/>
          <p:cNvSpPr/>
          <p:nvPr/>
        </p:nvSpPr>
        <p:spPr>
          <a:xfrm>
            <a:off x="6492240" y="1554480"/>
            <a:ext cx="4572000" cy="3246120"/>
          </a:xfrm>
          <a:prstGeom prst="roundRect">
            <a:avLst>
              <a:gd name="adj" fmla="val 2254"/>
            </a:avLst>
          </a:prstGeom>
          <a:solidFill>
            <a:srgbClr val="0F2B26"/>
          </a:solidFill>
          <a:ln w="10160">
            <a:solidFill>
              <a:srgbClr val="35786C">
                <a:alpha val="90000"/>
              </a:srgbClr>
            </a:solidFill>
            <a:prstDash val="solid"/>
          </a:ln>
        </p:spPr>
        <p:txBody>
          <a:bodyPr/>
          <a:lstStyle/>
          <a:p>
            <a:endParaRPr lang="en-US"/>
          </a:p>
        </p:txBody>
      </p:sp>
      <p:sp>
        <p:nvSpPr>
          <p:cNvPr id="14" name="Text 12"/>
          <p:cNvSpPr/>
          <p:nvPr/>
        </p:nvSpPr>
        <p:spPr>
          <a:xfrm>
            <a:off x="6693408" y="1719072"/>
            <a:ext cx="416966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Why still work with Metaverde?</a:t>
            </a:r>
            <a:endParaRPr lang="en-US" sz="1400" dirty="0"/>
          </a:p>
        </p:txBody>
      </p:sp>
      <p:sp>
        <p:nvSpPr>
          <p:cNvPr id="15" name="Text 13"/>
          <p:cNvSpPr/>
          <p:nvPr/>
        </p:nvSpPr>
        <p:spPr>
          <a:xfrm>
            <a:off x="6693408" y="2121408"/>
            <a:ext cx="4169664" cy="249631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The link starts the account.</a:t>
            </a:r>
            <a:endParaRPr lang="en-US" sz="1500" dirty="0"/>
          </a:p>
          <a:p>
            <a:pPr marL="0" indent="0">
              <a:buNone/>
            </a:pPr>
            <a:endParaRPr lang="en-US" sz="1500" dirty="0"/>
          </a:p>
          <a:p>
            <a:pPr marL="0" indent="0">
              <a:buNone/>
            </a:pPr>
            <a:r>
              <a:rPr lang="en-US" sz="1500" dirty="0">
                <a:solidFill>
                  <a:srgbClr val="B7CBC4"/>
                </a:solidFill>
              </a:rPr>
              <a:t>Metaverde helps with the professional rollout: setup, policy, staff training, safe workflows, and practical adoption.</a:t>
            </a:r>
            <a:endParaRPr lang="en-US" sz="1500" dirty="0"/>
          </a:p>
        </p:txBody>
      </p:sp>
      <p:sp>
        <p:nvSpPr>
          <p:cNvPr id="16" name="Text 14"/>
          <p:cNvSpPr/>
          <p:nvPr/>
        </p:nvSpPr>
        <p:spPr>
          <a:xfrm>
            <a:off x="914400" y="5257800"/>
            <a:ext cx="10241280" cy="292608"/>
          </a:xfrm>
          <a:prstGeom prst="rect">
            <a:avLst/>
          </a:prstGeom>
          <a:noFill/>
          <a:ln/>
        </p:spPr>
        <p:txBody>
          <a:bodyPr wrap="square" lIns="0" tIns="0" rIns="0" bIns="0" rtlCol="0" anchor="ctr"/>
          <a:lstStyle/>
          <a:p>
            <a:pPr marL="0" indent="0" algn="ctr">
              <a:buNone/>
            </a:pPr>
            <a:r>
              <a:rPr lang="en-US" sz="1100" i="1" dirty="0">
                <a:solidFill>
                  <a:srgbClr val="77938B"/>
                </a:solidFill>
              </a:rPr>
              <a:t>Start with the correct link</a:t>
            </a:r>
            <a:endParaRPr lang="en-US" sz="11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Start with an AI readiness conversation</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The fastest next step is simple.</a:t>
            </a:r>
            <a:endParaRPr lang="en-US" sz="1050" dirty="0"/>
          </a:p>
        </p:txBody>
      </p:sp>
      <p:sp>
        <p:nvSpPr>
          <p:cNvPr id="10" name="Shape 8"/>
          <p:cNvSpPr/>
          <p:nvPr/>
        </p:nvSpPr>
        <p:spPr>
          <a:xfrm>
            <a:off x="868680" y="1508760"/>
            <a:ext cx="3657600" cy="3520440"/>
          </a:xfrm>
          <a:prstGeom prst="roundRect">
            <a:avLst>
              <a:gd name="adj" fmla="val 2078"/>
            </a:avLst>
          </a:prstGeom>
          <a:solidFill>
            <a:srgbClr val="0F2B26"/>
          </a:solidFill>
          <a:ln w="10160">
            <a:solidFill>
              <a:srgbClr val="36786C">
                <a:alpha val="90000"/>
              </a:srgbClr>
            </a:solidFill>
            <a:prstDash val="solid"/>
          </a:ln>
        </p:spPr>
        <p:txBody>
          <a:bodyPr/>
          <a:lstStyle/>
          <a:p>
            <a:endParaRPr lang="en-US"/>
          </a:p>
        </p:txBody>
      </p:sp>
      <p:sp>
        <p:nvSpPr>
          <p:cNvPr id="11" name="Text 9"/>
          <p:cNvSpPr/>
          <p:nvPr/>
        </p:nvSpPr>
        <p:spPr>
          <a:xfrm>
            <a:off x="1069848" y="1673352"/>
            <a:ext cx="325526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For agency leaders</a:t>
            </a:r>
            <a:endParaRPr lang="en-US" sz="1400" dirty="0"/>
          </a:p>
        </p:txBody>
      </p:sp>
      <p:sp>
        <p:nvSpPr>
          <p:cNvPr id="12" name="Text 10"/>
          <p:cNvSpPr/>
          <p:nvPr/>
        </p:nvSpPr>
        <p:spPr>
          <a:xfrm>
            <a:off x="1069848" y="2075688"/>
            <a:ext cx="3255264" cy="277063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If your staff are already using ChatGPT, move from informal use to a company-managed standard.</a:t>
            </a:r>
            <a:endParaRPr lang="en-US" sz="1500" dirty="0"/>
          </a:p>
        </p:txBody>
      </p:sp>
      <p:sp>
        <p:nvSpPr>
          <p:cNvPr id="13" name="Shape 11"/>
          <p:cNvSpPr/>
          <p:nvPr/>
        </p:nvSpPr>
        <p:spPr>
          <a:xfrm>
            <a:off x="4736592" y="1508760"/>
            <a:ext cx="2743200" cy="3520440"/>
          </a:xfrm>
          <a:prstGeom prst="roundRect">
            <a:avLst>
              <a:gd name="adj" fmla="val 2667"/>
            </a:avLst>
          </a:prstGeom>
          <a:solidFill>
            <a:srgbClr val="102722"/>
          </a:solidFill>
          <a:ln w="10160">
            <a:solidFill>
              <a:srgbClr val="285C52">
                <a:alpha val="90000"/>
              </a:srgbClr>
            </a:solidFill>
            <a:prstDash val="solid"/>
          </a:ln>
        </p:spPr>
        <p:txBody>
          <a:bodyPr/>
          <a:lstStyle/>
          <a:p>
            <a:endParaRPr lang="en-US"/>
          </a:p>
        </p:txBody>
      </p:sp>
      <p:sp>
        <p:nvSpPr>
          <p:cNvPr id="14" name="Text 12"/>
          <p:cNvSpPr/>
          <p:nvPr/>
        </p:nvSpPr>
        <p:spPr>
          <a:xfrm>
            <a:off x="4937760" y="1673352"/>
            <a:ext cx="2340864" cy="320040"/>
          </a:xfrm>
          <a:prstGeom prst="rect">
            <a:avLst/>
          </a:prstGeom>
          <a:noFill/>
          <a:ln/>
        </p:spPr>
        <p:txBody>
          <a:bodyPr wrap="square" lIns="0" tIns="0" rIns="0" bIns="0" rtlCol="0" anchor="ctr">
            <a:normAutofit/>
          </a:bodyPr>
          <a:lstStyle/>
          <a:p>
            <a:pPr marL="0" indent="0">
              <a:buNone/>
            </a:pPr>
            <a:r>
              <a:rPr lang="en-US" sz="1400" b="1" dirty="0">
                <a:solidFill>
                  <a:srgbClr val="EAC979"/>
                </a:solidFill>
              </a:rPr>
              <a:t>Request</a:t>
            </a:r>
            <a:endParaRPr lang="en-US" sz="1400" dirty="0"/>
          </a:p>
        </p:txBody>
      </p:sp>
      <p:sp>
        <p:nvSpPr>
          <p:cNvPr id="15" name="Text 13"/>
          <p:cNvSpPr/>
          <p:nvPr/>
        </p:nvSpPr>
        <p:spPr>
          <a:xfrm>
            <a:off x="4937760" y="2075688"/>
            <a:ext cx="2340864" cy="277063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ChatGPT Business link</a:t>
            </a:r>
            <a:endParaRPr lang="en-US" sz="1500" dirty="0"/>
          </a:p>
          <a:p>
            <a:pPr marL="0" indent="0">
              <a:buNone/>
            </a:pPr>
            <a:endParaRPr lang="en-US" sz="1500" dirty="0"/>
          </a:p>
          <a:p>
            <a:pPr marL="0" indent="0">
              <a:buNone/>
            </a:pPr>
            <a:r>
              <a:rPr lang="en-US" sz="1500" dirty="0">
                <a:solidFill>
                  <a:srgbClr val="B7CBC4"/>
                </a:solidFill>
              </a:rPr>
              <a:t>AI use checklist</a:t>
            </a:r>
            <a:endParaRPr lang="en-US" sz="1500" dirty="0"/>
          </a:p>
          <a:p>
            <a:pPr marL="0" indent="0">
              <a:buNone/>
            </a:pPr>
            <a:endParaRPr lang="en-US" sz="1500" dirty="0"/>
          </a:p>
          <a:p>
            <a:pPr marL="0" indent="0">
              <a:buNone/>
            </a:pPr>
            <a:r>
              <a:rPr lang="en-US" sz="1500" dirty="0">
                <a:solidFill>
                  <a:srgbClr val="B7CBC4"/>
                </a:solidFill>
              </a:rPr>
              <a:t>Setup guidance</a:t>
            </a:r>
            <a:endParaRPr lang="en-US" sz="1500" dirty="0"/>
          </a:p>
        </p:txBody>
      </p:sp>
      <p:sp>
        <p:nvSpPr>
          <p:cNvPr id="16" name="Shape 14"/>
          <p:cNvSpPr/>
          <p:nvPr/>
        </p:nvSpPr>
        <p:spPr>
          <a:xfrm>
            <a:off x="7699248" y="1508760"/>
            <a:ext cx="3520440" cy="3520440"/>
          </a:xfrm>
          <a:prstGeom prst="roundRect">
            <a:avLst>
              <a:gd name="adj" fmla="val 2078"/>
            </a:avLst>
          </a:prstGeom>
          <a:solidFill>
            <a:srgbClr val="0E2521"/>
          </a:solidFill>
          <a:ln w="10160">
            <a:solidFill>
              <a:srgbClr val="2D645A">
                <a:alpha val="90000"/>
              </a:srgbClr>
            </a:solidFill>
            <a:prstDash val="solid"/>
          </a:ln>
        </p:spPr>
        <p:txBody>
          <a:bodyPr/>
          <a:lstStyle/>
          <a:p>
            <a:endParaRPr lang="en-US"/>
          </a:p>
        </p:txBody>
      </p:sp>
      <p:sp>
        <p:nvSpPr>
          <p:cNvPr id="17" name="Text 15"/>
          <p:cNvSpPr/>
          <p:nvPr/>
        </p:nvSpPr>
        <p:spPr>
          <a:xfrm>
            <a:off x="7900416" y="1673352"/>
            <a:ext cx="3118104" cy="320040"/>
          </a:xfrm>
          <a:prstGeom prst="rect">
            <a:avLst/>
          </a:prstGeom>
          <a:noFill/>
          <a:ln/>
        </p:spPr>
        <p:txBody>
          <a:bodyPr wrap="square" lIns="0" tIns="0" rIns="0" bIns="0" rtlCol="0" anchor="ctr">
            <a:normAutofit/>
          </a:bodyPr>
          <a:lstStyle/>
          <a:p>
            <a:pPr marL="0" indent="0">
              <a:buNone/>
            </a:pPr>
            <a:r>
              <a:rPr lang="en-US" sz="1400" b="1" dirty="0">
                <a:solidFill>
                  <a:srgbClr val="B7F7E5"/>
                </a:solidFill>
              </a:rPr>
              <a:t>Contact</a:t>
            </a:r>
            <a:endParaRPr lang="en-US" sz="1400" dirty="0"/>
          </a:p>
        </p:txBody>
      </p:sp>
      <p:sp>
        <p:nvSpPr>
          <p:cNvPr id="18" name="Text 16"/>
          <p:cNvSpPr/>
          <p:nvPr/>
        </p:nvSpPr>
        <p:spPr>
          <a:xfrm>
            <a:off x="7900416" y="2075688"/>
            <a:ext cx="3118104" cy="2770632"/>
          </a:xfrm>
          <a:prstGeom prst="rect">
            <a:avLst/>
          </a:prstGeom>
          <a:noFill/>
          <a:ln/>
        </p:spPr>
        <p:txBody>
          <a:bodyPr wrap="square" lIns="254" tIns="254" rIns="254" bIns="254" rtlCol="0" anchor="t">
            <a:normAutofit/>
          </a:bodyPr>
          <a:lstStyle/>
          <a:p>
            <a:pPr marL="0" indent="0">
              <a:buNone/>
            </a:pPr>
            <a:r>
              <a:rPr lang="en-US" sz="1350" dirty="0">
                <a:solidFill>
                  <a:srgbClr val="B7CBC4"/>
                </a:solidFill>
              </a:rPr>
              <a:t>Michael Irvin, MBA, BSN, RN</a:t>
            </a:r>
            <a:endParaRPr lang="en-US" sz="1350" dirty="0"/>
          </a:p>
          <a:p>
            <a:pPr marL="0" indent="0">
              <a:buNone/>
            </a:pPr>
            <a:r>
              <a:rPr lang="en-US" sz="1350" dirty="0">
                <a:solidFill>
                  <a:srgbClr val="B7CBC4"/>
                </a:solidFill>
              </a:rPr>
              <a:t>Founder &amp; AI Compliance Consultant</a:t>
            </a:r>
            <a:endParaRPr lang="en-US" sz="1350" dirty="0"/>
          </a:p>
          <a:p>
            <a:pPr marL="0" indent="0">
              <a:buNone/>
            </a:pPr>
            <a:r>
              <a:rPr lang="en-US" sz="1350" dirty="0">
                <a:solidFill>
                  <a:srgbClr val="B7CBC4"/>
                </a:solidFill>
              </a:rPr>
              <a:t>Metaverde, LLC</a:t>
            </a:r>
            <a:endParaRPr lang="en-US" sz="1350" dirty="0"/>
          </a:p>
          <a:p>
            <a:pPr marL="0" indent="0">
              <a:buNone/>
            </a:pPr>
            <a:endParaRPr lang="en-US" sz="1350" dirty="0"/>
          </a:p>
          <a:p>
            <a:pPr marL="0" indent="0">
              <a:buNone/>
            </a:pPr>
            <a:r>
              <a:rPr lang="en-US" sz="1350" dirty="0">
                <a:solidFill>
                  <a:srgbClr val="B7CBC4"/>
                </a:solidFill>
              </a:rPr>
              <a:t>metaverde.com/homecare-ai</a:t>
            </a:r>
            <a:endParaRPr lang="en-US" sz="1350" dirty="0"/>
          </a:p>
        </p:txBody>
      </p:sp>
      <p:sp>
        <p:nvSpPr>
          <p:cNvPr id="19" name="Text 17"/>
          <p:cNvSpPr/>
          <p:nvPr/>
        </p:nvSpPr>
        <p:spPr>
          <a:xfrm>
            <a:off x="868680" y="5422392"/>
            <a:ext cx="10332720" cy="347472"/>
          </a:xfrm>
          <a:prstGeom prst="rect">
            <a:avLst/>
          </a:prstGeom>
          <a:noFill/>
          <a:ln/>
        </p:spPr>
        <p:txBody>
          <a:bodyPr wrap="square" lIns="0" tIns="0" rIns="0" bIns="0" rtlCol="0" anchor="ctr"/>
          <a:lstStyle/>
          <a:p>
            <a:pPr marL="0" indent="0" algn="ctr">
              <a:buNone/>
            </a:pPr>
            <a:r>
              <a:rPr lang="en-US" sz="1600" b="1" dirty="0">
                <a:solidFill>
                  <a:srgbClr val="F4F5F0"/>
                </a:solidFill>
              </a:rPr>
              <a:t>Request ChatGPT Business Link  |  Book a 15-Minute Readiness Call</a:t>
            </a:r>
            <a:endParaRPr lang="en-US" sz="16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Important notes</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Let’s start a practical business conversation.</a:t>
            </a:r>
            <a:endParaRPr lang="en-US" sz="1050" dirty="0"/>
          </a:p>
        </p:txBody>
      </p:sp>
      <p:sp>
        <p:nvSpPr>
          <p:cNvPr id="10" name="Shape 8"/>
          <p:cNvSpPr/>
          <p:nvPr/>
        </p:nvSpPr>
        <p:spPr>
          <a:xfrm>
            <a:off x="868680" y="1481328"/>
            <a:ext cx="10424160" cy="3383280"/>
          </a:xfrm>
          <a:prstGeom prst="roundRect">
            <a:avLst>
              <a:gd name="adj" fmla="val 2162"/>
            </a:avLst>
          </a:prstGeom>
          <a:solidFill>
            <a:srgbClr val="0F2522"/>
          </a:solidFill>
          <a:ln w="10160">
            <a:solidFill>
              <a:srgbClr val="2C5E55">
                <a:alpha val="90000"/>
              </a:srgbClr>
            </a:solidFill>
            <a:prstDash val="solid"/>
          </a:ln>
        </p:spPr>
        <p:txBody>
          <a:bodyPr/>
          <a:lstStyle/>
          <a:p>
            <a:endParaRPr lang="en-US"/>
          </a:p>
        </p:txBody>
      </p:sp>
      <p:sp>
        <p:nvSpPr>
          <p:cNvPr id="11" name="Text 9"/>
          <p:cNvSpPr/>
          <p:nvPr/>
        </p:nvSpPr>
        <p:spPr>
          <a:xfrm>
            <a:off x="1069848" y="1645920"/>
            <a:ext cx="10021824" cy="320040"/>
          </a:xfrm>
          <a:prstGeom prst="rect">
            <a:avLst/>
          </a:prstGeom>
          <a:noFill/>
          <a:ln/>
        </p:spPr>
        <p:txBody>
          <a:bodyPr wrap="square" lIns="0" tIns="0" rIns="0" bIns="0" rtlCol="0" anchor="ctr">
            <a:normAutofit/>
          </a:bodyPr>
          <a:lstStyle/>
          <a:p>
            <a:pPr marL="0" indent="0">
              <a:buNone/>
            </a:pPr>
            <a:r>
              <a:rPr lang="en-US" sz="1400" b="1" dirty="0">
                <a:solidFill>
                  <a:srgbClr val="EAC979"/>
                </a:solidFill>
              </a:rPr>
              <a:t>Scope</a:t>
            </a:r>
            <a:endParaRPr lang="en-US" sz="1400" dirty="0"/>
          </a:p>
        </p:txBody>
      </p:sp>
      <p:sp>
        <p:nvSpPr>
          <p:cNvPr id="12" name="Text 10"/>
          <p:cNvSpPr/>
          <p:nvPr/>
        </p:nvSpPr>
        <p:spPr>
          <a:xfrm>
            <a:off x="1069848" y="2048256"/>
            <a:ext cx="10021824" cy="2633472"/>
          </a:xfrm>
          <a:prstGeom prst="rect">
            <a:avLst/>
          </a:prstGeom>
          <a:noFill/>
          <a:ln/>
        </p:spPr>
        <p:txBody>
          <a:bodyPr wrap="square" lIns="254" tIns="254" rIns="254" bIns="254" rtlCol="0" anchor="t">
            <a:normAutofit/>
          </a:bodyPr>
          <a:lstStyle/>
          <a:p>
            <a:pPr marL="0" indent="0">
              <a:buNone/>
            </a:pPr>
            <a:r>
              <a:rPr lang="en-US" sz="1320" dirty="0">
                <a:solidFill>
                  <a:srgbClr val="B7CBC4"/>
                </a:solidFill>
              </a:rPr>
              <a:t>Metaverde helps organizations think through practical AI usage policies, staff training, non-PHI workflows, and company-managed ChatGPT Business adoption.</a:t>
            </a:r>
            <a:endParaRPr lang="en-US" sz="1320" dirty="0"/>
          </a:p>
          <a:p>
            <a:pPr marL="0" indent="0">
              <a:buNone/>
            </a:pPr>
            <a:endParaRPr lang="en-US" sz="1320" dirty="0"/>
          </a:p>
          <a:p>
            <a:pPr marL="0" indent="0">
              <a:buNone/>
            </a:pPr>
            <a:r>
              <a:rPr lang="en-US" sz="1320" dirty="0">
                <a:solidFill>
                  <a:srgbClr val="B7CBC4"/>
                </a:solidFill>
              </a:rPr>
              <a:t>This presentation is not legal, clinical, billing, regulatory, or HIPAA advice. Healthcare organizations should follow their own policies and consult qualified advisors when needed.</a:t>
            </a:r>
            <a:endParaRPr lang="en-US" sz="1320" dirty="0"/>
          </a:p>
          <a:p>
            <a:pPr marL="0" indent="0">
              <a:buNone/>
            </a:pPr>
            <a:endParaRPr lang="en-US" sz="1320" dirty="0"/>
          </a:p>
          <a:p>
            <a:pPr marL="0" indent="0">
              <a:buNone/>
            </a:pPr>
            <a:r>
              <a:rPr lang="en-US" sz="1320" dirty="0">
                <a:solidFill>
                  <a:srgbClr val="B7CBC4"/>
                </a:solidFill>
              </a:rPr>
              <a:t>OpenAI and ChatGPT names are used descriptively. Metaverde, LLC is an OpenAI SMB Channel Partner. Metaverde does not speak for OpenAI or guarantee OpenAI approval, access, eligibility, pricing, promotions, or outcomes.</a:t>
            </a:r>
            <a:endParaRPr lang="en-US" sz="1320" dirty="0"/>
          </a:p>
        </p:txBody>
      </p:sp>
      <p:sp>
        <p:nvSpPr>
          <p:cNvPr id="13" name="Text 11"/>
          <p:cNvSpPr/>
          <p:nvPr/>
        </p:nvSpPr>
        <p:spPr>
          <a:xfrm>
            <a:off x="868680" y="5349240"/>
            <a:ext cx="10424160" cy="411480"/>
          </a:xfrm>
          <a:prstGeom prst="rect">
            <a:avLst/>
          </a:prstGeom>
          <a:noFill/>
          <a:ln/>
        </p:spPr>
        <p:txBody>
          <a:bodyPr wrap="square" lIns="0" tIns="0" rIns="0" bIns="0" rtlCol="0" anchor="ctr"/>
          <a:lstStyle/>
          <a:p>
            <a:pPr marL="0" indent="0" algn="ctr">
              <a:buNone/>
            </a:pPr>
            <a:r>
              <a:rPr lang="en-US" sz="2600" b="1" dirty="0">
                <a:solidFill>
                  <a:srgbClr val="F4F5F0"/>
                </a:solidFill>
                <a:latin typeface="Aptos Display" pitchFamily="34" charset="0"/>
                <a:ea typeface="Aptos Display" pitchFamily="34" charset="-122"/>
                <a:cs typeface="Aptos Display" pitchFamily="34" charset="-120"/>
              </a:rPr>
              <a:t>Thank you</a:t>
            </a:r>
            <a:endParaRPr lang="en-US" sz="26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The reality: staff are already using AI</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This is no longer a future issue. It is already happening inside everyday office work.</a:t>
            </a:r>
            <a:endParaRPr lang="en-US" sz="1050" dirty="0"/>
          </a:p>
        </p:txBody>
      </p:sp>
      <p:sp>
        <p:nvSpPr>
          <p:cNvPr id="10" name="Shape 8"/>
          <p:cNvSpPr/>
          <p:nvPr/>
        </p:nvSpPr>
        <p:spPr>
          <a:xfrm>
            <a:off x="685800" y="1600200"/>
            <a:ext cx="3383280" cy="3611880"/>
          </a:xfrm>
          <a:prstGeom prst="roundRect">
            <a:avLst>
              <a:gd name="adj" fmla="val 2162"/>
            </a:avLst>
          </a:prstGeom>
          <a:solidFill>
            <a:srgbClr val="102722"/>
          </a:solidFill>
          <a:ln w="10160">
            <a:solidFill>
              <a:srgbClr val="25584F">
                <a:alpha val="90000"/>
              </a:srgbClr>
            </a:solidFill>
            <a:prstDash val="solid"/>
          </a:ln>
        </p:spPr>
        <p:txBody>
          <a:bodyPr/>
          <a:lstStyle/>
          <a:p>
            <a:endParaRPr lang="en-US"/>
          </a:p>
        </p:txBody>
      </p:sp>
      <p:sp>
        <p:nvSpPr>
          <p:cNvPr id="11" name="Text 9"/>
          <p:cNvSpPr/>
          <p:nvPr/>
        </p:nvSpPr>
        <p:spPr>
          <a:xfrm>
            <a:off x="886968" y="1764792"/>
            <a:ext cx="2980944" cy="320040"/>
          </a:xfrm>
          <a:prstGeom prst="rect">
            <a:avLst/>
          </a:prstGeom>
          <a:noFill/>
          <a:ln/>
        </p:spPr>
        <p:txBody>
          <a:bodyPr wrap="square" lIns="0" tIns="0" rIns="0" bIns="0" rtlCol="0" anchor="ctr">
            <a:normAutofit/>
          </a:bodyPr>
          <a:lstStyle/>
          <a:p>
            <a:pPr marL="0" indent="0">
              <a:buNone/>
            </a:pPr>
            <a:r>
              <a:rPr lang="en-US" sz="1400" b="1" dirty="0">
                <a:solidFill>
                  <a:srgbClr val="B7F7E5"/>
                </a:solidFill>
              </a:rPr>
              <a:t>Common real-world uses</a:t>
            </a:r>
            <a:endParaRPr lang="en-US" sz="1400" dirty="0"/>
          </a:p>
        </p:txBody>
      </p:sp>
      <p:sp>
        <p:nvSpPr>
          <p:cNvPr id="12" name="Text 10"/>
          <p:cNvSpPr/>
          <p:nvPr/>
        </p:nvSpPr>
        <p:spPr>
          <a:xfrm>
            <a:off x="886968" y="2167128"/>
            <a:ext cx="2980944" cy="2862072"/>
          </a:xfrm>
          <a:prstGeom prst="rect">
            <a:avLst/>
          </a:prstGeom>
          <a:noFill/>
          <a:ln/>
        </p:spPr>
        <p:txBody>
          <a:bodyPr wrap="square" lIns="254" tIns="254" rIns="254" bIns="254" rtlCol="0" anchor="t">
            <a:normAutofit/>
          </a:bodyPr>
          <a:lstStyle/>
          <a:p>
            <a:pPr marL="0" indent="0">
              <a:buNone/>
            </a:pPr>
            <a:r>
              <a:rPr lang="en-US" sz="1300" dirty="0">
                <a:solidFill>
                  <a:srgbClr val="B7CBC4"/>
                </a:solidFill>
              </a:rPr>
              <a:t>Drafting messages</a:t>
            </a:r>
            <a:endParaRPr lang="en-US" sz="1300" dirty="0"/>
          </a:p>
          <a:p>
            <a:pPr marL="0" indent="0">
              <a:buNone/>
            </a:pPr>
            <a:r>
              <a:rPr lang="en-US" sz="1300" dirty="0">
                <a:solidFill>
                  <a:srgbClr val="B7CBC4"/>
                </a:solidFill>
              </a:rPr>
              <a:t>Organizing rough notes</a:t>
            </a:r>
            <a:endParaRPr lang="en-US" sz="1300" dirty="0"/>
          </a:p>
          <a:p>
            <a:pPr marL="0" indent="0">
              <a:buNone/>
            </a:pPr>
            <a:r>
              <a:rPr lang="en-US" sz="1300" dirty="0">
                <a:solidFill>
                  <a:srgbClr val="B7CBC4"/>
                </a:solidFill>
              </a:rPr>
              <a:t>Summarizing documents</a:t>
            </a:r>
            <a:endParaRPr lang="en-US" sz="1300" dirty="0"/>
          </a:p>
          <a:p>
            <a:pPr marL="0" indent="0">
              <a:buNone/>
            </a:pPr>
            <a:r>
              <a:rPr lang="en-US" sz="1300" dirty="0">
                <a:solidFill>
                  <a:srgbClr val="B7CBC4"/>
                </a:solidFill>
              </a:rPr>
              <a:t>Creating training language</a:t>
            </a:r>
            <a:endParaRPr lang="en-US" sz="1300" dirty="0"/>
          </a:p>
          <a:p>
            <a:pPr marL="0" indent="0">
              <a:buNone/>
            </a:pPr>
            <a:r>
              <a:rPr lang="en-US" sz="1300" dirty="0">
                <a:solidFill>
                  <a:srgbClr val="B7CBC4"/>
                </a:solidFill>
              </a:rPr>
              <a:t>Improving wording</a:t>
            </a:r>
            <a:endParaRPr lang="en-US" sz="1300" dirty="0"/>
          </a:p>
          <a:p>
            <a:pPr marL="0" indent="0">
              <a:buNone/>
            </a:pPr>
            <a:r>
              <a:rPr lang="en-US" sz="1300" dirty="0">
                <a:solidFill>
                  <a:srgbClr val="B7CBC4"/>
                </a:solidFill>
              </a:rPr>
              <a:t>Translating drafts</a:t>
            </a:r>
            <a:endParaRPr lang="en-US" sz="1300" dirty="0"/>
          </a:p>
        </p:txBody>
      </p:sp>
      <p:sp>
        <p:nvSpPr>
          <p:cNvPr id="13" name="Shape 11"/>
          <p:cNvSpPr/>
          <p:nvPr/>
        </p:nvSpPr>
        <p:spPr>
          <a:xfrm>
            <a:off x="4407408" y="1600200"/>
            <a:ext cx="3383280" cy="3611880"/>
          </a:xfrm>
          <a:prstGeom prst="roundRect">
            <a:avLst>
              <a:gd name="adj" fmla="val 2162"/>
            </a:avLst>
          </a:prstGeom>
          <a:solidFill>
            <a:srgbClr val="12302B"/>
          </a:solidFill>
          <a:ln w="10160">
            <a:solidFill>
              <a:srgbClr val="35786C">
                <a:alpha val="90000"/>
              </a:srgbClr>
            </a:solidFill>
            <a:prstDash val="solid"/>
          </a:ln>
        </p:spPr>
        <p:txBody>
          <a:bodyPr/>
          <a:lstStyle/>
          <a:p>
            <a:endParaRPr lang="en-US"/>
          </a:p>
        </p:txBody>
      </p:sp>
      <p:sp>
        <p:nvSpPr>
          <p:cNvPr id="14" name="Text 12"/>
          <p:cNvSpPr/>
          <p:nvPr/>
        </p:nvSpPr>
        <p:spPr>
          <a:xfrm>
            <a:off x="4608576" y="1764792"/>
            <a:ext cx="2980944" cy="320040"/>
          </a:xfrm>
          <a:prstGeom prst="rect">
            <a:avLst/>
          </a:prstGeom>
          <a:noFill/>
          <a:ln/>
        </p:spPr>
        <p:txBody>
          <a:bodyPr wrap="square" lIns="0" tIns="0" rIns="0" bIns="0" rtlCol="0" anchor="ctr">
            <a:normAutofit/>
          </a:bodyPr>
          <a:lstStyle/>
          <a:p>
            <a:pPr marL="0" indent="0">
              <a:buNone/>
            </a:pPr>
            <a:r>
              <a:rPr lang="en-US" sz="1400" b="1" dirty="0">
                <a:solidFill>
                  <a:srgbClr val="EAC979"/>
                </a:solidFill>
              </a:rPr>
              <a:t>The agency question</a:t>
            </a:r>
            <a:endParaRPr lang="en-US" sz="1400" dirty="0"/>
          </a:p>
        </p:txBody>
      </p:sp>
      <p:sp>
        <p:nvSpPr>
          <p:cNvPr id="15" name="Text 13"/>
          <p:cNvSpPr/>
          <p:nvPr/>
        </p:nvSpPr>
        <p:spPr>
          <a:xfrm>
            <a:off x="4608576" y="2167128"/>
            <a:ext cx="2980944" cy="286207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Not whether staff will use AI.</a:t>
            </a:r>
            <a:endParaRPr lang="en-US" sz="1500" dirty="0"/>
          </a:p>
          <a:p>
            <a:pPr marL="0" indent="0">
              <a:buNone/>
            </a:pPr>
            <a:endParaRPr lang="en-US" sz="1500" dirty="0"/>
          </a:p>
          <a:p>
            <a:pPr marL="0" indent="0">
              <a:buNone/>
            </a:pPr>
            <a:r>
              <a:rPr lang="en-US" sz="1500" dirty="0">
                <a:solidFill>
                  <a:srgbClr val="B7CBC4"/>
                </a:solidFill>
              </a:rPr>
              <a:t>The question is whether the agency has a professional way to manage that use.</a:t>
            </a:r>
            <a:endParaRPr lang="en-US" sz="1500" dirty="0"/>
          </a:p>
        </p:txBody>
      </p:sp>
      <p:sp>
        <p:nvSpPr>
          <p:cNvPr id="16" name="Shape 14"/>
          <p:cNvSpPr/>
          <p:nvPr/>
        </p:nvSpPr>
        <p:spPr>
          <a:xfrm>
            <a:off x="8119872" y="1600200"/>
            <a:ext cx="3383280" cy="3611880"/>
          </a:xfrm>
          <a:prstGeom prst="roundRect">
            <a:avLst>
              <a:gd name="adj" fmla="val 2162"/>
            </a:avLst>
          </a:prstGeom>
          <a:solidFill>
            <a:srgbClr val="102722"/>
          </a:solidFill>
          <a:ln w="10160">
            <a:solidFill>
              <a:srgbClr val="25584F">
                <a:alpha val="90000"/>
              </a:srgbClr>
            </a:solidFill>
            <a:prstDash val="solid"/>
          </a:ln>
        </p:spPr>
        <p:txBody>
          <a:bodyPr/>
          <a:lstStyle/>
          <a:p>
            <a:endParaRPr lang="en-US"/>
          </a:p>
        </p:txBody>
      </p:sp>
      <p:sp>
        <p:nvSpPr>
          <p:cNvPr id="17" name="Text 15"/>
          <p:cNvSpPr/>
          <p:nvPr/>
        </p:nvSpPr>
        <p:spPr>
          <a:xfrm>
            <a:off x="8321040" y="1764792"/>
            <a:ext cx="298094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The first move</a:t>
            </a:r>
            <a:endParaRPr lang="en-US" sz="1400" dirty="0"/>
          </a:p>
        </p:txBody>
      </p:sp>
      <p:sp>
        <p:nvSpPr>
          <p:cNvPr id="18" name="Text 16"/>
          <p:cNvSpPr/>
          <p:nvPr/>
        </p:nvSpPr>
        <p:spPr>
          <a:xfrm>
            <a:off x="8321040" y="2167128"/>
            <a:ext cx="2980944" cy="2862072"/>
          </a:xfrm>
          <a:prstGeom prst="rect">
            <a:avLst/>
          </a:prstGeom>
          <a:noFill/>
          <a:ln/>
        </p:spPr>
        <p:txBody>
          <a:bodyPr wrap="square" lIns="254" tIns="254" rIns="254" bIns="254" rtlCol="0" anchor="t">
            <a:normAutofit/>
          </a:bodyPr>
          <a:lstStyle/>
          <a:p>
            <a:pPr marL="0" indent="0">
              <a:buNone/>
            </a:pPr>
            <a:r>
              <a:rPr lang="en-US" sz="1400" dirty="0">
                <a:solidFill>
                  <a:srgbClr val="B7CBC4"/>
                </a:solidFill>
              </a:rPr>
              <a:t>Bring AI use into company accounts.</a:t>
            </a:r>
            <a:endParaRPr lang="en-US" sz="1400" dirty="0"/>
          </a:p>
          <a:p>
            <a:pPr marL="0" indent="0">
              <a:buNone/>
            </a:pPr>
            <a:endParaRPr lang="en-US" sz="1400" dirty="0"/>
          </a:p>
          <a:p>
            <a:pPr marL="0" indent="0">
              <a:buNone/>
            </a:pPr>
            <a:r>
              <a:rPr lang="en-US" sz="1400" dirty="0">
                <a:solidFill>
                  <a:srgbClr val="B7CBC4"/>
                </a:solidFill>
              </a:rPr>
              <a:t>Create clear rules.</a:t>
            </a:r>
            <a:endParaRPr lang="en-US" sz="1400" dirty="0"/>
          </a:p>
          <a:p>
            <a:pPr marL="0" indent="0">
              <a:buNone/>
            </a:pPr>
            <a:endParaRPr lang="en-US" sz="1400" dirty="0"/>
          </a:p>
          <a:p>
            <a:pPr marL="0" indent="0">
              <a:buNone/>
            </a:pPr>
            <a:r>
              <a:rPr lang="en-US" sz="1400" dirty="0">
                <a:solidFill>
                  <a:srgbClr val="B7CBC4"/>
                </a:solidFill>
              </a:rPr>
              <a:t>Train staff before habits become normal.</a:t>
            </a:r>
            <a:endParaRPr lang="en-US" sz="14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The personal-account problem</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When company work happens in personal AI accounts, company information can move outside company control.</a:t>
            </a:r>
            <a:endParaRPr lang="en-US" sz="1050" dirty="0"/>
          </a:p>
        </p:txBody>
      </p:sp>
      <p:sp>
        <p:nvSpPr>
          <p:cNvPr id="10" name="Shape 8"/>
          <p:cNvSpPr/>
          <p:nvPr/>
        </p:nvSpPr>
        <p:spPr>
          <a:xfrm>
            <a:off x="777240" y="1508760"/>
            <a:ext cx="5166360" cy="3977640"/>
          </a:xfrm>
          <a:prstGeom prst="roundRect">
            <a:avLst>
              <a:gd name="adj" fmla="val 1839"/>
            </a:avLst>
          </a:prstGeom>
          <a:solidFill>
            <a:srgbClr val="102722"/>
          </a:solidFill>
          <a:ln w="10160">
            <a:solidFill>
              <a:srgbClr val="25584F">
                <a:alpha val="90000"/>
              </a:srgbClr>
            </a:solidFill>
            <a:prstDash val="solid"/>
          </a:ln>
        </p:spPr>
        <p:txBody>
          <a:bodyPr/>
          <a:lstStyle/>
          <a:p>
            <a:endParaRPr lang="en-US"/>
          </a:p>
        </p:txBody>
      </p:sp>
      <p:sp>
        <p:nvSpPr>
          <p:cNvPr id="11" name="Text 9"/>
          <p:cNvSpPr/>
          <p:nvPr/>
        </p:nvSpPr>
        <p:spPr>
          <a:xfrm>
            <a:off x="978408" y="1673352"/>
            <a:ext cx="4764024" cy="320040"/>
          </a:xfrm>
          <a:prstGeom prst="rect">
            <a:avLst/>
          </a:prstGeom>
          <a:noFill/>
          <a:ln/>
        </p:spPr>
        <p:txBody>
          <a:bodyPr wrap="square" lIns="0" tIns="0" rIns="0" bIns="0" rtlCol="0" anchor="ctr">
            <a:normAutofit/>
          </a:bodyPr>
          <a:lstStyle/>
          <a:p>
            <a:pPr marL="0" indent="0">
              <a:buNone/>
            </a:pPr>
            <a:r>
              <a:rPr lang="en-US" sz="1400" b="1" dirty="0">
                <a:solidFill>
                  <a:srgbClr val="FFCF86"/>
                </a:solidFill>
              </a:rPr>
              <a:t>What may be uploaded</a:t>
            </a:r>
            <a:endParaRPr lang="en-US" sz="1400" dirty="0"/>
          </a:p>
        </p:txBody>
      </p:sp>
      <p:sp>
        <p:nvSpPr>
          <p:cNvPr id="12" name="Text 10"/>
          <p:cNvSpPr/>
          <p:nvPr/>
        </p:nvSpPr>
        <p:spPr>
          <a:xfrm>
            <a:off x="978408" y="2075688"/>
            <a:ext cx="4764024" cy="3227832"/>
          </a:xfrm>
          <a:prstGeom prst="rect">
            <a:avLst/>
          </a:prstGeom>
          <a:noFill/>
          <a:ln/>
        </p:spPr>
        <p:txBody>
          <a:bodyPr wrap="square" lIns="254" tIns="254" rIns="254" bIns="254" rtlCol="0" anchor="t">
            <a:normAutofit/>
          </a:bodyPr>
          <a:lstStyle/>
          <a:p>
            <a:pPr marL="0" indent="0">
              <a:buNone/>
            </a:pPr>
            <a:r>
              <a:rPr lang="en-US" sz="1400" dirty="0">
                <a:solidFill>
                  <a:srgbClr val="B7CBC4"/>
                </a:solidFill>
              </a:rPr>
              <a:t>Policies</a:t>
            </a:r>
            <a:endParaRPr lang="en-US" sz="1400" dirty="0"/>
          </a:p>
          <a:p>
            <a:pPr marL="0" indent="0">
              <a:buNone/>
            </a:pPr>
            <a:r>
              <a:rPr lang="en-US" sz="1400" dirty="0">
                <a:solidFill>
                  <a:srgbClr val="B7CBC4"/>
                </a:solidFill>
              </a:rPr>
              <a:t>Procedures</a:t>
            </a:r>
            <a:endParaRPr lang="en-US" sz="1400" dirty="0"/>
          </a:p>
          <a:p>
            <a:pPr marL="0" indent="0">
              <a:buNone/>
            </a:pPr>
            <a:r>
              <a:rPr lang="en-US" sz="1400" dirty="0">
                <a:solidFill>
                  <a:srgbClr val="B7CBC4"/>
                </a:solidFill>
              </a:rPr>
              <a:t>Training materials</a:t>
            </a:r>
            <a:endParaRPr lang="en-US" sz="1400" dirty="0"/>
          </a:p>
          <a:p>
            <a:pPr marL="0" indent="0">
              <a:buNone/>
            </a:pPr>
            <a:r>
              <a:rPr lang="en-US" sz="1400" dirty="0">
                <a:solidFill>
                  <a:srgbClr val="B7CBC4"/>
                </a:solidFill>
              </a:rPr>
              <a:t>General care-plan wording</a:t>
            </a:r>
            <a:endParaRPr lang="en-US" sz="1400" dirty="0"/>
          </a:p>
          <a:p>
            <a:pPr marL="0" indent="0">
              <a:buNone/>
            </a:pPr>
            <a:r>
              <a:rPr lang="en-US" sz="1400" dirty="0">
                <a:solidFill>
                  <a:srgbClr val="B7CBC4"/>
                </a:solidFill>
              </a:rPr>
              <a:t>Internal checklists</a:t>
            </a:r>
            <a:endParaRPr lang="en-US" sz="1400" dirty="0"/>
          </a:p>
          <a:p>
            <a:pPr marL="0" indent="0">
              <a:buNone/>
            </a:pPr>
            <a:r>
              <a:rPr lang="en-US" sz="1400" dirty="0">
                <a:solidFill>
                  <a:srgbClr val="B7CBC4"/>
                </a:solidFill>
              </a:rPr>
              <a:t>Office documents</a:t>
            </a:r>
            <a:endParaRPr lang="en-US" sz="1400" dirty="0"/>
          </a:p>
          <a:p>
            <a:pPr marL="0" indent="0">
              <a:buNone/>
            </a:pPr>
            <a:r>
              <a:rPr lang="en-US" sz="1400" dirty="0">
                <a:solidFill>
                  <a:srgbClr val="B7CBC4"/>
                </a:solidFill>
              </a:rPr>
              <a:t>Communication drafts</a:t>
            </a:r>
            <a:endParaRPr lang="en-US" sz="1400" dirty="0"/>
          </a:p>
        </p:txBody>
      </p:sp>
      <p:sp>
        <p:nvSpPr>
          <p:cNvPr id="13" name="Shape 11"/>
          <p:cNvSpPr/>
          <p:nvPr/>
        </p:nvSpPr>
        <p:spPr>
          <a:xfrm>
            <a:off x="6236208" y="1508760"/>
            <a:ext cx="5166360" cy="3977640"/>
          </a:xfrm>
          <a:prstGeom prst="roundRect">
            <a:avLst>
              <a:gd name="adj" fmla="val 1839"/>
            </a:avLst>
          </a:prstGeom>
          <a:solidFill>
            <a:srgbClr val="132D29"/>
          </a:solidFill>
          <a:ln w="10160">
            <a:solidFill>
              <a:srgbClr val="4B7C70">
                <a:alpha val="90000"/>
              </a:srgbClr>
            </a:solidFill>
            <a:prstDash val="solid"/>
          </a:ln>
        </p:spPr>
        <p:txBody>
          <a:bodyPr/>
          <a:lstStyle/>
          <a:p>
            <a:endParaRPr lang="en-US"/>
          </a:p>
        </p:txBody>
      </p:sp>
      <p:sp>
        <p:nvSpPr>
          <p:cNvPr id="14" name="Text 12"/>
          <p:cNvSpPr/>
          <p:nvPr/>
        </p:nvSpPr>
        <p:spPr>
          <a:xfrm>
            <a:off x="6437376" y="1673352"/>
            <a:ext cx="476402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Why it matters</a:t>
            </a:r>
            <a:endParaRPr lang="en-US" sz="1400" dirty="0"/>
          </a:p>
        </p:txBody>
      </p:sp>
      <p:sp>
        <p:nvSpPr>
          <p:cNvPr id="15" name="Text 13"/>
          <p:cNvSpPr/>
          <p:nvPr/>
        </p:nvSpPr>
        <p:spPr>
          <a:xfrm>
            <a:off x="6437376" y="2075688"/>
            <a:ext cx="4764024" cy="322783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The employee may be trying to work faster, but the agency may not know what was entered, what rules were followed, or what stays tied to that employee’s personal account.</a:t>
            </a:r>
            <a:endParaRPr lang="en-US" sz="1500" dirty="0"/>
          </a:p>
        </p:txBody>
      </p:sp>
      <p:sp>
        <p:nvSpPr>
          <p:cNvPr id="16" name="Text 14"/>
          <p:cNvSpPr/>
          <p:nvPr/>
        </p:nvSpPr>
        <p:spPr>
          <a:xfrm>
            <a:off x="822960" y="5715000"/>
            <a:ext cx="10698480" cy="320040"/>
          </a:xfrm>
          <a:prstGeom prst="rect">
            <a:avLst/>
          </a:prstGeom>
          <a:noFill/>
          <a:ln/>
        </p:spPr>
        <p:txBody>
          <a:bodyPr wrap="square" lIns="0" tIns="0" rIns="0" bIns="0" rtlCol="0" anchor="ctr"/>
          <a:lstStyle/>
          <a:p>
            <a:pPr algn="ctr"/>
            <a:r>
              <a:rPr lang="en-US" sz="1400" dirty="0">
                <a:solidFill>
                  <a:schemeClr val="bg1"/>
                </a:solidFill>
              </a:rPr>
              <a:t>The goal is not to leave AI use to individual staff judgment. The goal is to set a clear professional standard. </a:t>
            </a:r>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71412"/>
        </a:solidFill>
        <a:effectLst/>
      </p:bgPr>
    </p:bg>
    <p:spTree>
      <p:nvGrpSpPr>
        <p:cNvPr id="1" name=""/>
        <p:cNvGrpSpPr/>
        <p:nvPr/>
      </p:nvGrpSpPr>
      <p:grpSpPr>
        <a:xfrm>
          <a:off x="0" y="0"/>
          <a:ext cx="0" cy="0"/>
          <a:chOff x="0" y="0"/>
          <a:chExt cx="0" cy="0"/>
        </a:xfrm>
      </p:grpSpPr>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The professional step: ChatGPT Business</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Move useful AI activity into a company-managed workspace.</a:t>
            </a:r>
            <a:endParaRPr lang="en-US" sz="1050" dirty="0"/>
          </a:p>
        </p:txBody>
      </p:sp>
      <p:sp>
        <p:nvSpPr>
          <p:cNvPr id="10" name="Text 8"/>
          <p:cNvSpPr/>
          <p:nvPr/>
        </p:nvSpPr>
        <p:spPr>
          <a:xfrm>
            <a:off x="841248" y="1600200"/>
            <a:ext cx="640080" cy="502920"/>
          </a:xfrm>
          <a:prstGeom prst="rect">
            <a:avLst/>
          </a:prstGeom>
          <a:noFill/>
          <a:ln/>
        </p:spPr>
        <p:txBody>
          <a:bodyPr wrap="square" lIns="0" tIns="0" rIns="0" bIns="0" rtlCol="0" anchor="ctr"/>
          <a:lstStyle/>
          <a:p>
            <a:pPr marL="0" indent="0" algn="ctr">
              <a:buNone/>
            </a:pPr>
            <a:r>
              <a:rPr lang="en-US" sz="2600" b="1" dirty="0">
                <a:solidFill>
                  <a:srgbClr val="7CE3C3"/>
                </a:solidFill>
              </a:rPr>
              <a:t>1</a:t>
            </a:r>
            <a:endParaRPr lang="en-US" sz="2600" dirty="0"/>
          </a:p>
        </p:txBody>
      </p:sp>
      <p:sp>
        <p:nvSpPr>
          <p:cNvPr id="11" name="Text 9"/>
          <p:cNvSpPr/>
          <p:nvPr/>
        </p:nvSpPr>
        <p:spPr>
          <a:xfrm>
            <a:off x="1618488" y="1709928"/>
            <a:ext cx="2286000" cy="310896"/>
          </a:xfrm>
          <a:prstGeom prst="rect">
            <a:avLst/>
          </a:prstGeom>
          <a:noFill/>
          <a:ln/>
        </p:spPr>
        <p:txBody>
          <a:bodyPr wrap="square" lIns="0" tIns="0" rIns="0" bIns="0" rtlCol="0" anchor="ctr"/>
          <a:lstStyle/>
          <a:p>
            <a:pPr marL="0" indent="0" algn="l" rtl="0" eaLnBrk="1" latinLnBrk="0" hangingPunct="1">
              <a:buNone/>
            </a:pPr>
            <a:endParaRPr lang="en-US" sz="1100" b="1" dirty="0">
              <a:solidFill>
                <a:srgbClr val="F4F5F0"/>
              </a:solidFill>
              <a:effectLst/>
              <a:latin typeface="Aptos" panose="020B0004020202020204" pitchFamily="34" charset="0"/>
            </a:endParaRPr>
          </a:p>
          <a:p>
            <a:pPr marL="0" indent="0" algn="l" rtl="0" eaLnBrk="1" latinLnBrk="0" hangingPunct="1">
              <a:buNone/>
            </a:pPr>
            <a:endParaRPr lang="en-US" sz="1100" b="1" dirty="0">
              <a:solidFill>
                <a:srgbClr val="F4F5F0"/>
              </a:solidFill>
              <a:latin typeface="Aptos" panose="020B0004020202020204" pitchFamily="34" charset="0"/>
            </a:endParaRPr>
          </a:p>
          <a:p>
            <a:pPr marL="0" indent="0" algn="l" rtl="0" eaLnBrk="1" latinLnBrk="0" hangingPunct="1">
              <a:buNone/>
            </a:pPr>
            <a:r>
              <a:rPr lang="en-US" sz="1100" b="1" dirty="0">
                <a:solidFill>
                  <a:srgbClr val="F4F5F0"/>
                </a:solidFill>
                <a:effectLst/>
                <a:latin typeface="Aptos" panose="020B0004020202020204" pitchFamily="34" charset="0"/>
              </a:rPr>
              <a:t>Company email access</a:t>
            </a:r>
            <a:endParaRPr lang="en-US" sz="1100" dirty="0">
              <a:solidFill>
                <a:srgbClr val="F4F5F0"/>
              </a:solidFill>
              <a:effectLst/>
              <a:latin typeface="Aptos" panose="020B0004020202020204" pitchFamily="34" charset="0"/>
            </a:endParaRPr>
          </a:p>
          <a:p>
            <a:pPr marL="0" indent="0" algn="l" rtl="0" eaLnBrk="1" latinLnBrk="0" hangingPunct="1">
              <a:buNone/>
            </a:pPr>
            <a:r>
              <a:rPr lang="en-US" sz="1100" dirty="0">
                <a:solidFill>
                  <a:srgbClr val="F4F5F0"/>
                </a:solidFill>
                <a:effectLst/>
                <a:latin typeface="Aptos" panose="020B0004020202020204" pitchFamily="34" charset="0"/>
              </a:rPr>
              <a:t>Move AI use from personal accounts to approved company accounts.</a:t>
            </a:r>
            <a:endParaRPr lang="en-US" sz="1100" dirty="0"/>
          </a:p>
        </p:txBody>
      </p:sp>
      <p:sp>
        <p:nvSpPr>
          <p:cNvPr id="12" name="Text 10"/>
          <p:cNvSpPr/>
          <p:nvPr/>
        </p:nvSpPr>
        <p:spPr>
          <a:xfrm>
            <a:off x="841248" y="2423160"/>
            <a:ext cx="640080" cy="502920"/>
          </a:xfrm>
          <a:prstGeom prst="rect">
            <a:avLst/>
          </a:prstGeom>
          <a:noFill/>
          <a:ln/>
        </p:spPr>
        <p:txBody>
          <a:bodyPr wrap="square" lIns="0" tIns="0" rIns="0" bIns="0" rtlCol="0" anchor="ctr"/>
          <a:lstStyle/>
          <a:p>
            <a:pPr marL="0" indent="0" algn="ctr">
              <a:buNone/>
            </a:pPr>
            <a:r>
              <a:rPr lang="en-US" sz="2600" b="1" dirty="0">
                <a:solidFill>
                  <a:srgbClr val="7CE3C3"/>
                </a:solidFill>
              </a:rPr>
              <a:t>2</a:t>
            </a:r>
            <a:endParaRPr lang="en-US" sz="2600" dirty="0"/>
          </a:p>
        </p:txBody>
      </p:sp>
      <p:sp>
        <p:nvSpPr>
          <p:cNvPr id="13" name="Text 11"/>
          <p:cNvSpPr/>
          <p:nvPr/>
        </p:nvSpPr>
        <p:spPr>
          <a:xfrm>
            <a:off x="1618488" y="2532888"/>
            <a:ext cx="2286000" cy="310896"/>
          </a:xfrm>
          <a:prstGeom prst="rect">
            <a:avLst/>
          </a:prstGeom>
          <a:noFill/>
          <a:ln/>
        </p:spPr>
        <p:txBody>
          <a:bodyPr wrap="square" lIns="0" tIns="0" rIns="0" bIns="0" rtlCol="0" anchor="ctr"/>
          <a:lstStyle/>
          <a:p>
            <a:pPr marL="0" indent="0">
              <a:buNone/>
            </a:pPr>
            <a:r>
              <a:rPr lang="en-US" sz="1100" b="1" dirty="0">
                <a:solidFill>
                  <a:srgbClr val="F4F5F0"/>
                </a:solidFill>
              </a:rPr>
              <a:t>Admin-managed seats</a:t>
            </a:r>
          </a:p>
          <a:p>
            <a:pPr marL="0" indent="0">
              <a:buNone/>
            </a:pPr>
            <a:r>
              <a:rPr lang="en-US" sz="1100" b="1" dirty="0">
                <a:solidFill>
                  <a:srgbClr val="F4F5F0"/>
                </a:solidFill>
              </a:rPr>
              <a:t>You decide who can use it.</a:t>
            </a:r>
            <a:endParaRPr lang="en-US" sz="1100" dirty="0"/>
          </a:p>
        </p:txBody>
      </p:sp>
      <p:sp>
        <p:nvSpPr>
          <p:cNvPr id="14" name="Text 12"/>
          <p:cNvSpPr/>
          <p:nvPr/>
        </p:nvSpPr>
        <p:spPr>
          <a:xfrm>
            <a:off x="841248" y="3246120"/>
            <a:ext cx="640080" cy="502920"/>
          </a:xfrm>
          <a:prstGeom prst="rect">
            <a:avLst/>
          </a:prstGeom>
          <a:noFill/>
          <a:ln/>
        </p:spPr>
        <p:txBody>
          <a:bodyPr wrap="square" lIns="0" tIns="0" rIns="0" bIns="0" rtlCol="0" anchor="ctr"/>
          <a:lstStyle/>
          <a:p>
            <a:pPr marL="0" indent="0" algn="ctr">
              <a:buNone/>
            </a:pPr>
            <a:r>
              <a:rPr lang="en-US" sz="2600" b="1" dirty="0">
                <a:solidFill>
                  <a:srgbClr val="7CE3C3"/>
                </a:solidFill>
              </a:rPr>
              <a:t>3</a:t>
            </a:r>
            <a:endParaRPr lang="en-US" sz="2600" dirty="0"/>
          </a:p>
        </p:txBody>
      </p:sp>
      <p:sp>
        <p:nvSpPr>
          <p:cNvPr id="15" name="Text 13"/>
          <p:cNvSpPr/>
          <p:nvPr/>
        </p:nvSpPr>
        <p:spPr>
          <a:xfrm>
            <a:off x="1618488" y="3355848"/>
            <a:ext cx="2286000" cy="310896"/>
          </a:xfrm>
          <a:prstGeom prst="rect">
            <a:avLst/>
          </a:prstGeom>
          <a:noFill/>
          <a:ln/>
        </p:spPr>
        <p:txBody>
          <a:bodyPr wrap="square" lIns="0" tIns="0" rIns="0" bIns="0" rtlCol="0" anchor="ctr"/>
          <a:lstStyle/>
          <a:p>
            <a:pPr marL="0" indent="0" algn="l" rtl="0" eaLnBrk="1" latinLnBrk="0" hangingPunct="1">
              <a:buNone/>
            </a:pPr>
            <a:endParaRPr lang="en-US" sz="1100" b="1" dirty="0">
              <a:solidFill>
                <a:srgbClr val="F4F5F0"/>
              </a:solidFill>
              <a:effectLst/>
              <a:latin typeface="Aptos" panose="020B0004020202020204" pitchFamily="34" charset="0"/>
            </a:endParaRPr>
          </a:p>
          <a:p>
            <a:pPr marL="0" indent="0" algn="l" rtl="0" eaLnBrk="1" latinLnBrk="0" hangingPunct="1">
              <a:buNone/>
            </a:pPr>
            <a:r>
              <a:rPr lang="en-US" sz="1100" b="1" dirty="0">
                <a:solidFill>
                  <a:srgbClr val="F4F5F0"/>
                </a:solidFill>
                <a:latin typeface="Aptos" panose="020B0004020202020204" pitchFamily="34" charset="0"/>
              </a:rPr>
              <a:t>Business workspace</a:t>
            </a:r>
            <a:r>
              <a:rPr lang="en-US" sz="1100" b="1" dirty="0">
                <a:solidFill>
                  <a:srgbClr val="F4F5F0"/>
                </a:solidFill>
                <a:effectLst/>
                <a:latin typeface="Aptos" panose="020B0004020202020204" pitchFamily="34" charset="0"/>
              </a:rPr>
              <a:t> protections</a:t>
            </a:r>
            <a:endParaRPr lang="en-US" sz="1100" dirty="0">
              <a:solidFill>
                <a:srgbClr val="F4F5F0"/>
              </a:solidFill>
              <a:effectLst/>
              <a:latin typeface="Aptos" panose="020B0004020202020204" pitchFamily="34" charset="0"/>
            </a:endParaRPr>
          </a:p>
          <a:p>
            <a:pPr marL="0" indent="0" algn="l" rtl="0" eaLnBrk="1" latinLnBrk="0" hangingPunct="1">
              <a:buNone/>
            </a:pPr>
            <a:r>
              <a:rPr lang="en-US" sz="1100" dirty="0">
                <a:solidFill>
                  <a:srgbClr val="F4F5F0"/>
                </a:solidFill>
                <a:effectLst/>
                <a:latin typeface="Aptos" panose="020B0004020202020204" pitchFamily="34" charset="0"/>
              </a:rPr>
              <a:t>Keep agency work in the company workspace, not in personal ChatGPT accounts.</a:t>
            </a:r>
            <a:endParaRPr lang="en-US" sz="1100" dirty="0"/>
          </a:p>
        </p:txBody>
      </p:sp>
      <p:sp>
        <p:nvSpPr>
          <p:cNvPr id="16" name="Text 14"/>
          <p:cNvSpPr/>
          <p:nvPr/>
        </p:nvSpPr>
        <p:spPr>
          <a:xfrm>
            <a:off x="841248" y="4594860"/>
            <a:ext cx="640080" cy="502920"/>
          </a:xfrm>
          <a:prstGeom prst="rect">
            <a:avLst/>
          </a:prstGeom>
          <a:noFill/>
          <a:ln/>
        </p:spPr>
        <p:txBody>
          <a:bodyPr wrap="square" lIns="0" tIns="0" rIns="0" bIns="0" rtlCol="0" anchor="ctr"/>
          <a:lstStyle/>
          <a:p>
            <a:pPr marL="0" indent="0" algn="ctr">
              <a:buNone/>
            </a:pPr>
            <a:r>
              <a:rPr lang="en-US" sz="2600" b="1" dirty="0">
                <a:solidFill>
                  <a:srgbClr val="7CE3C3"/>
                </a:solidFill>
              </a:rPr>
              <a:t>4</a:t>
            </a:r>
            <a:endParaRPr lang="en-US" sz="2600" dirty="0"/>
          </a:p>
        </p:txBody>
      </p:sp>
      <p:sp>
        <p:nvSpPr>
          <p:cNvPr id="17" name="Text 15"/>
          <p:cNvSpPr/>
          <p:nvPr/>
        </p:nvSpPr>
        <p:spPr>
          <a:xfrm>
            <a:off x="1618488" y="4415246"/>
            <a:ext cx="2286000" cy="45719"/>
          </a:xfrm>
          <a:prstGeom prst="rect">
            <a:avLst/>
          </a:prstGeom>
          <a:noFill/>
          <a:ln/>
        </p:spPr>
        <p:txBody>
          <a:bodyPr wrap="square" lIns="0" tIns="0" rIns="0" bIns="0" rtlCol="0" anchor="ctr"/>
          <a:lstStyle/>
          <a:p>
            <a:endParaRPr lang="en-US" sz="1100" b="1" dirty="0">
              <a:solidFill>
                <a:srgbClr val="F4F5F0"/>
              </a:solidFill>
            </a:endParaRPr>
          </a:p>
          <a:p>
            <a:pPr marL="0" indent="0">
              <a:buNone/>
            </a:pPr>
            <a:endParaRPr lang="en-US" sz="1100" b="1" dirty="0">
              <a:solidFill>
                <a:srgbClr val="F4F5F0"/>
              </a:solidFill>
            </a:endParaRPr>
          </a:p>
          <a:p>
            <a:pPr marL="0" indent="0">
              <a:buNone/>
            </a:pPr>
            <a:endParaRPr lang="en-US" sz="1100" b="1" dirty="0">
              <a:solidFill>
                <a:srgbClr val="F4F5F0"/>
              </a:solidFill>
            </a:endParaRPr>
          </a:p>
          <a:p>
            <a:pPr marL="0" indent="0">
              <a:buNone/>
            </a:pPr>
            <a:endParaRPr lang="en-US" sz="1100" b="1" dirty="0">
              <a:solidFill>
                <a:srgbClr val="F4F5F0"/>
              </a:solidFill>
            </a:endParaRPr>
          </a:p>
          <a:p>
            <a:pPr marL="0" indent="0">
              <a:buNone/>
            </a:pPr>
            <a:endParaRPr lang="en-US" sz="1100" b="1" dirty="0">
              <a:solidFill>
                <a:srgbClr val="F4F5F0"/>
              </a:solidFill>
            </a:endParaRPr>
          </a:p>
          <a:p>
            <a:pPr marL="0" indent="0">
              <a:buNone/>
            </a:pPr>
            <a:endParaRPr lang="en-US" sz="1100" b="1" dirty="0">
              <a:solidFill>
                <a:srgbClr val="F4F5F0"/>
              </a:solidFill>
            </a:endParaRPr>
          </a:p>
          <a:p>
            <a:pPr marL="0" indent="0">
              <a:buNone/>
            </a:pPr>
            <a:endParaRPr lang="en-US" sz="1100" b="1" dirty="0">
              <a:solidFill>
                <a:srgbClr val="F4F5F0"/>
              </a:solidFill>
            </a:endParaRPr>
          </a:p>
          <a:p>
            <a:pPr marL="0" indent="0">
              <a:buNone/>
            </a:pPr>
            <a:endParaRPr lang="en-US" sz="1100" b="1" dirty="0">
              <a:solidFill>
                <a:srgbClr val="F4F5F0"/>
              </a:solidFill>
            </a:endParaRPr>
          </a:p>
          <a:p>
            <a:pPr marL="0" indent="0">
              <a:buNone/>
            </a:pPr>
            <a:r>
              <a:rPr lang="en-US" sz="1100" b="1" dirty="0">
                <a:solidFill>
                  <a:srgbClr val="F4F5F0"/>
                </a:solidFill>
              </a:rPr>
              <a:t>Clear agency standard</a:t>
            </a:r>
          </a:p>
          <a:p>
            <a:r>
              <a:rPr lang="en-US" sz="1100" dirty="0">
                <a:solidFill>
                  <a:srgbClr val="F4F5F0"/>
                </a:solidFill>
                <a:latin typeface="Aptos" panose="020B0004020202020204" pitchFamily="34" charset="0"/>
              </a:rPr>
              <a:t>Agency work should be done through approved company accounts, with clear rules for staff.</a:t>
            </a:r>
            <a:endParaRPr lang="en-US" sz="1100" dirty="0"/>
          </a:p>
        </p:txBody>
      </p:sp>
      <p:sp>
        <p:nvSpPr>
          <p:cNvPr id="18" name="Shape 16"/>
          <p:cNvSpPr/>
          <p:nvPr/>
        </p:nvSpPr>
        <p:spPr>
          <a:xfrm>
            <a:off x="4800600" y="1463040"/>
            <a:ext cx="6126480" cy="3566160"/>
          </a:xfrm>
          <a:prstGeom prst="roundRect">
            <a:avLst>
              <a:gd name="adj" fmla="val 2051"/>
            </a:avLst>
          </a:prstGeom>
          <a:solidFill>
            <a:srgbClr val="0F2C27"/>
          </a:solidFill>
          <a:ln w="10160">
            <a:solidFill>
              <a:srgbClr val="2B665B">
                <a:alpha val="90000"/>
              </a:srgbClr>
            </a:solidFill>
            <a:prstDash val="solid"/>
          </a:ln>
        </p:spPr>
        <p:txBody>
          <a:bodyPr/>
          <a:lstStyle/>
          <a:p>
            <a:endParaRPr lang="en-US"/>
          </a:p>
        </p:txBody>
      </p:sp>
      <p:sp>
        <p:nvSpPr>
          <p:cNvPr id="19" name="Text 17"/>
          <p:cNvSpPr/>
          <p:nvPr/>
        </p:nvSpPr>
        <p:spPr>
          <a:xfrm>
            <a:off x="5001768" y="1627632"/>
            <a:ext cx="5724144" cy="320040"/>
          </a:xfrm>
          <a:prstGeom prst="rect">
            <a:avLst/>
          </a:prstGeom>
          <a:noFill/>
          <a:ln/>
        </p:spPr>
        <p:txBody>
          <a:bodyPr wrap="square" lIns="0" tIns="0" rIns="0" bIns="0" rtlCol="0" anchor="ctr">
            <a:normAutofit/>
          </a:bodyPr>
          <a:lstStyle/>
          <a:p>
            <a:pPr marL="0" indent="0">
              <a:buNone/>
            </a:pPr>
            <a:r>
              <a:rPr lang="en-US" sz="1400" b="1" dirty="0">
                <a:solidFill>
                  <a:srgbClr val="B7F7E5"/>
                </a:solidFill>
              </a:rPr>
              <a:t>What changes</a:t>
            </a:r>
            <a:endParaRPr lang="en-US" sz="1400" dirty="0"/>
          </a:p>
        </p:txBody>
      </p:sp>
      <p:sp>
        <p:nvSpPr>
          <p:cNvPr id="20" name="Text 18"/>
          <p:cNvSpPr/>
          <p:nvPr/>
        </p:nvSpPr>
        <p:spPr>
          <a:xfrm>
            <a:off x="5001768" y="2029968"/>
            <a:ext cx="5724144" cy="2816352"/>
          </a:xfrm>
          <a:prstGeom prst="rect">
            <a:avLst/>
          </a:prstGeom>
          <a:noFill/>
          <a:ln/>
        </p:spPr>
        <p:txBody>
          <a:bodyPr wrap="square" lIns="254" tIns="254" rIns="254" bIns="254" rtlCol="0" anchor="t">
            <a:normAutofit/>
          </a:bodyPr>
          <a:lstStyle/>
          <a:p>
            <a:pPr marL="0" indent="0">
              <a:buNone/>
            </a:pPr>
            <a:r>
              <a:rPr lang="en-US" sz="1700" dirty="0">
                <a:solidFill>
                  <a:srgbClr val="B7CBC4"/>
                </a:solidFill>
              </a:rPr>
              <a:t>Instead of scattered personal accounts, the organization can create a business workspace, invite the right users, manage access, and train staff on appropriate AI use.</a:t>
            </a:r>
            <a:endParaRPr lang="en-US" sz="1700" dirty="0"/>
          </a:p>
        </p:txBody>
      </p:sp>
      <p:sp>
        <p:nvSpPr>
          <p:cNvPr id="21" name="Shape 19"/>
          <p:cNvSpPr/>
          <p:nvPr/>
        </p:nvSpPr>
        <p:spPr>
          <a:xfrm>
            <a:off x="5212080" y="5321808"/>
            <a:ext cx="1097280" cy="457200"/>
          </a:xfrm>
          <a:prstGeom prst="chevron">
            <a:avLst/>
          </a:prstGeom>
          <a:solidFill>
            <a:srgbClr val="7CE3C3"/>
          </a:solidFill>
          <a:ln w="12700">
            <a:solidFill>
              <a:srgbClr val="7CE3C3"/>
            </a:solidFill>
            <a:prstDash val="solid"/>
          </a:ln>
        </p:spPr>
        <p:txBody>
          <a:bodyPr/>
          <a:lstStyle/>
          <a:p>
            <a:endParaRPr lang="en-US"/>
          </a:p>
        </p:txBody>
      </p:sp>
      <p:sp>
        <p:nvSpPr>
          <p:cNvPr id="22" name="Text 20"/>
          <p:cNvSpPr/>
          <p:nvPr/>
        </p:nvSpPr>
        <p:spPr>
          <a:xfrm>
            <a:off x="6446520" y="5376672"/>
            <a:ext cx="4023360" cy="228600"/>
          </a:xfrm>
          <a:prstGeom prst="rect">
            <a:avLst/>
          </a:prstGeom>
          <a:noFill/>
          <a:ln/>
        </p:spPr>
        <p:txBody>
          <a:bodyPr wrap="square" lIns="0" tIns="0" rIns="0" bIns="0" rtlCol="0" anchor="ctr"/>
          <a:lstStyle/>
          <a:p>
            <a:pPr marL="0" indent="0">
              <a:buNone/>
            </a:pPr>
            <a:r>
              <a:rPr lang="en-US" sz="1400" b="1" dirty="0">
                <a:solidFill>
                  <a:srgbClr val="F4F5F0"/>
                </a:solidFill>
              </a:rPr>
              <a:t>From unmanaged use to professional use</a:t>
            </a:r>
            <a:endParaRPr lang="en-US" sz="14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Appropriate non-PHI use cases</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Start with administrative work that does not include patient-identifying information.</a:t>
            </a:r>
            <a:endParaRPr lang="en-US" sz="1050" dirty="0"/>
          </a:p>
        </p:txBody>
      </p:sp>
      <p:sp>
        <p:nvSpPr>
          <p:cNvPr id="10" name="Shape 8"/>
          <p:cNvSpPr/>
          <p:nvPr/>
        </p:nvSpPr>
        <p:spPr>
          <a:xfrm>
            <a:off x="777240" y="1508760"/>
            <a:ext cx="5212080" cy="530352"/>
          </a:xfrm>
          <a:prstGeom prst="roundRect">
            <a:avLst>
              <a:gd name="adj" fmla="val 13793"/>
            </a:avLst>
          </a:prstGeom>
          <a:solidFill>
            <a:srgbClr val="0F2824"/>
          </a:solidFill>
          <a:ln w="10160">
            <a:solidFill>
              <a:srgbClr val="27594F">
                <a:alpha val="90000"/>
              </a:srgbClr>
            </a:solidFill>
            <a:prstDash val="solid"/>
          </a:ln>
        </p:spPr>
        <p:txBody>
          <a:bodyPr/>
          <a:lstStyle/>
          <a:p>
            <a:endParaRPr lang="en-US"/>
          </a:p>
        </p:txBody>
      </p:sp>
      <p:sp>
        <p:nvSpPr>
          <p:cNvPr id="11" name="Text 9"/>
          <p:cNvSpPr/>
          <p:nvPr/>
        </p:nvSpPr>
        <p:spPr>
          <a:xfrm>
            <a:off x="978408" y="1673352"/>
            <a:ext cx="4809744" cy="320040"/>
          </a:xfrm>
          <a:prstGeom prst="rect">
            <a:avLst/>
          </a:prstGeom>
          <a:noFill/>
          <a:ln/>
        </p:spPr>
        <p:txBody>
          <a:bodyPr wrap="square" lIns="0" tIns="0" rIns="0" bIns="0" rtlCol="0" anchor="ctr">
            <a:normAutofit/>
          </a:bodyPr>
          <a:lstStyle/>
          <a:p>
            <a:pPr marL="0" indent="0">
              <a:buNone/>
            </a:pPr>
            <a:r>
              <a:rPr lang="en-US" sz="1150" b="1" dirty="0">
                <a:solidFill>
                  <a:srgbClr val="F4F5F0"/>
                </a:solidFill>
              </a:rPr>
              <a:t>Caregiver onboarding and training materials</a:t>
            </a:r>
            <a:endParaRPr lang="en-US" sz="1150" dirty="0"/>
          </a:p>
        </p:txBody>
      </p:sp>
      <p:sp>
        <p:nvSpPr>
          <p:cNvPr id="12" name="Shape 10"/>
          <p:cNvSpPr/>
          <p:nvPr/>
        </p:nvSpPr>
        <p:spPr>
          <a:xfrm>
            <a:off x="6309360" y="1508760"/>
            <a:ext cx="5212080" cy="530352"/>
          </a:xfrm>
          <a:prstGeom prst="roundRect">
            <a:avLst>
              <a:gd name="adj" fmla="val 13793"/>
            </a:avLst>
          </a:prstGeom>
          <a:solidFill>
            <a:srgbClr val="102D28"/>
          </a:solidFill>
          <a:ln w="10160">
            <a:solidFill>
              <a:srgbClr val="27594F">
                <a:alpha val="90000"/>
              </a:srgbClr>
            </a:solidFill>
            <a:prstDash val="solid"/>
          </a:ln>
        </p:spPr>
        <p:txBody>
          <a:bodyPr/>
          <a:lstStyle/>
          <a:p>
            <a:endParaRPr lang="en-US"/>
          </a:p>
        </p:txBody>
      </p:sp>
      <p:sp>
        <p:nvSpPr>
          <p:cNvPr id="13" name="Text 11"/>
          <p:cNvSpPr/>
          <p:nvPr/>
        </p:nvSpPr>
        <p:spPr>
          <a:xfrm>
            <a:off x="6510528" y="1673352"/>
            <a:ext cx="4809744" cy="320040"/>
          </a:xfrm>
          <a:prstGeom prst="rect">
            <a:avLst/>
          </a:prstGeom>
          <a:noFill/>
          <a:ln/>
        </p:spPr>
        <p:txBody>
          <a:bodyPr wrap="square" lIns="0" tIns="0" rIns="0" bIns="0" rtlCol="0" anchor="ctr">
            <a:normAutofit/>
          </a:bodyPr>
          <a:lstStyle/>
          <a:p>
            <a:pPr marL="0" indent="0">
              <a:buNone/>
            </a:pPr>
            <a:r>
              <a:rPr lang="en-US" sz="1150" b="1" dirty="0">
                <a:solidFill>
                  <a:srgbClr val="F4F5F0"/>
                </a:solidFill>
              </a:rPr>
              <a:t>SOPs, policies, and internal checklists</a:t>
            </a:r>
            <a:endParaRPr lang="en-US" sz="1150" dirty="0"/>
          </a:p>
        </p:txBody>
      </p:sp>
      <p:sp>
        <p:nvSpPr>
          <p:cNvPr id="14" name="Shape 12"/>
          <p:cNvSpPr/>
          <p:nvPr/>
        </p:nvSpPr>
        <p:spPr>
          <a:xfrm>
            <a:off x="777240" y="2313432"/>
            <a:ext cx="5212080" cy="530352"/>
          </a:xfrm>
          <a:prstGeom prst="roundRect">
            <a:avLst>
              <a:gd name="adj" fmla="val 13793"/>
            </a:avLst>
          </a:prstGeom>
          <a:solidFill>
            <a:srgbClr val="0F2824"/>
          </a:solidFill>
          <a:ln w="10160">
            <a:solidFill>
              <a:srgbClr val="27594F">
                <a:alpha val="90000"/>
              </a:srgbClr>
            </a:solidFill>
            <a:prstDash val="solid"/>
          </a:ln>
        </p:spPr>
        <p:txBody>
          <a:bodyPr/>
          <a:lstStyle/>
          <a:p>
            <a:endParaRPr lang="en-US"/>
          </a:p>
        </p:txBody>
      </p:sp>
      <p:sp>
        <p:nvSpPr>
          <p:cNvPr id="15" name="Text 13"/>
          <p:cNvSpPr/>
          <p:nvPr/>
        </p:nvSpPr>
        <p:spPr>
          <a:xfrm>
            <a:off x="978408" y="2478024"/>
            <a:ext cx="4809744" cy="320040"/>
          </a:xfrm>
          <a:prstGeom prst="rect">
            <a:avLst/>
          </a:prstGeom>
          <a:noFill/>
          <a:ln/>
        </p:spPr>
        <p:txBody>
          <a:bodyPr wrap="square" lIns="0" tIns="0" rIns="0" bIns="0" rtlCol="0" anchor="ctr">
            <a:normAutofit/>
          </a:bodyPr>
          <a:lstStyle/>
          <a:p>
            <a:pPr marL="0" indent="0">
              <a:buNone/>
            </a:pPr>
            <a:r>
              <a:rPr lang="en-US" sz="1150" b="1" dirty="0">
                <a:solidFill>
                  <a:srgbClr val="F4F5F0"/>
                </a:solidFill>
              </a:rPr>
              <a:t>Intake scripts and follow-up language</a:t>
            </a:r>
            <a:endParaRPr lang="en-US" sz="1150" dirty="0"/>
          </a:p>
        </p:txBody>
      </p:sp>
      <p:sp>
        <p:nvSpPr>
          <p:cNvPr id="16" name="Shape 14"/>
          <p:cNvSpPr/>
          <p:nvPr/>
        </p:nvSpPr>
        <p:spPr>
          <a:xfrm>
            <a:off x="6309360" y="2313432"/>
            <a:ext cx="5212080" cy="530352"/>
          </a:xfrm>
          <a:prstGeom prst="roundRect">
            <a:avLst>
              <a:gd name="adj" fmla="val 13793"/>
            </a:avLst>
          </a:prstGeom>
          <a:solidFill>
            <a:srgbClr val="102D28"/>
          </a:solidFill>
          <a:ln w="10160">
            <a:solidFill>
              <a:srgbClr val="27594F">
                <a:alpha val="90000"/>
              </a:srgbClr>
            </a:solidFill>
            <a:prstDash val="solid"/>
          </a:ln>
        </p:spPr>
        <p:txBody>
          <a:bodyPr/>
          <a:lstStyle/>
          <a:p>
            <a:endParaRPr lang="en-US"/>
          </a:p>
        </p:txBody>
      </p:sp>
      <p:sp>
        <p:nvSpPr>
          <p:cNvPr id="17" name="Text 15"/>
          <p:cNvSpPr/>
          <p:nvPr/>
        </p:nvSpPr>
        <p:spPr>
          <a:xfrm>
            <a:off x="6510528" y="2478024"/>
            <a:ext cx="4809744" cy="320040"/>
          </a:xfrm>
          <a:prstGeom prst="rect">
            <a:avLst/>
          </a:prstGeom>
          <a:noFill/>
          <a:ln/>
        </p:spPr>
        <p:txBody>
          <a:bodyPr wrap="square" lIns="0" tIns="0" rIns="0" bIns="0" rtlCol="0" anchor="ctr">
            <a:normAutofit/>
          </a:bodyPr>
          <a:lstStyle/>
          <a:p>
            <a:pPr marL="0" indent="0">
              <a:buNone/>
            </a:pPr>
            <a:r>
              <a:rPr lang="en-US" sz="1150" b="1" dirty="0">
                <a:solidFill>
                  <a:srgbClr val="F4F5F0"/>
                </a:solidFill>
              </a:rPr>
              <a:t>General care education templates</a:t>
            </a:r>
            <a:endParaRPr lang="en-US" sz="1150" dirty="0"/>
          </a:p>
        </p:txBody>
      </p:sp>
      <p:sp>
        <p:nvSpPr>
          <p:cNvPr id="18" name="Shape 16"/>
          <p:cNvSpPr/>
          <p:nvPr/>
        </p:nvSpPr>
        <p:spPr>
          <a:xfrm>
            <a:off x="777240" y="3118104"/>
            <a:ext cx="5212080" cy="530352"/>
          </a:xfrm>
          <a:prstGeom prst="roundRect">
            <a:avLst>
              <a:gd name="adj" fmla="val 13793"/>
            </a:avLst>
          </a:prstGeom>
          <a:solidFill>
            <a:srgbClr val="0F2824"/>
          </a:solidFill>
          <a:ln w="10160">
            <a:solidFill>
              <a:srgbClr val="27594F">
                <a:alpha val="90000"/>
              </a:srgbClr>
            </a:solidFill>
            <a:prstDash val="solid"/>
          </a:ln>
        </p:spPr>
        <p:txBody>
          <a:bodyPr/>
          <a:lstStyle/>
          <a:p>
            <a:endParaRPr lang="en-US"/>
          </a:p>
        </p:txBody>
      </p:sp>
      <p:sp>
        <p:nvSpPr>
          <p:cNvPr id="19" name="Text 17"/>
          <p:cNvSpPr/>
          <p:nvPr/>
        </p:nvSpPr>
        <p:spPr>
          <a:xfrm>
            <a:off x="978408" y="3282696"/>
            <a:ext cx="4809744" cy="320040"/>
          </a:xfrm>
          <a:prstGeom prst="rect">
            <a:avLst/>
          </a:prstGeom>
          <a:noFill/>
          <a:ln/>
        </p:spPr>
        <p:txBody>
          <a:bodyPr wrap="square" lIns="0" tIns="0" rIns="0" bIns="0" rtlCol="0" anchor="ctr">
            <a:normAutofit/>
          </a:bodyPr>
          <a:lstStyle/>
          <a:p>
            <a:pPr marL="0" indent="0">
              <a:buNone/>
            </a:pPr>
            <a:r>
              <a:rPr lang="en-US" sz="1150" b="1" dirty="0">
                <a:solidFill>
                  <a:srgbClr val="F4F5F0"/>
                </a:solidFill>
              </a:rPr>
              <a:t>Office email and communication drafts</a:t>
            </a:r>
            <a:endParaRPr lang="en-US" sz="1150" dirty="0"/>
          </a:p>
        </p:txBody>
      </p:sp>
      <p:sp>
        <p:nvSpPr>
          <p:cNvPr id="20" name="Shape 18"/>
          <p:cNvSpPr/>
          <p:nvPr/>
        </p:nvSpPr>
        <p:spPr>
          <a:xfrm>
            <a:off x="6309360" y="3118104"/>
            <a:ext cx="5212080" cy="530352"/>
          </a:xfrm>
          <a:prstGeom prst="roundRect">
            <a:avLst>
              <a:gd name="adj" fmla="val 13793"/>
            </a:avLst>
          </a:prstGeom>
          <a:solidFill>
            <a:srgbClr val="102D28"/>
          </a:solidFill>
          <a:ln w="10160">
            <a:solidFill>
              <a:srgbClr val="27594F">
                <a:alpha val="90000"/>
              </a:srgbClr>
            </a:solidFill>
            <a:prstDash val="solid"/>
          </a:ln>
        </p:spPr>
        <p:txBody>
          <a:bodyPr/>
          <a:lstStyle/>
          <a:p>
            <a:endParaRPr lang="en-US"/>
          </a:p>
        </p:txBody>
      </p:sp>
      <p:sp>
        <p:nvSpPr>
          <p:cNvPr id="21" name="Text 19"/>
          <p:cNvSpPr/>
          <p:nvPr/>
        </p:nvSpPr>
        <p:spPr>
          <a:xfrm>
            <a:off x="6510528" y="3282696"/>
            <a:ext cx="4809744" cy="320040"/>
          </a:xfrm>
          <a:prstGeom prst="rect">
            <a:avLst/>
          </a:prstGeom>
          <a:noFill/>
          <a:ln/>
        </p:spPr>
        <p:txBody>
          <a:bodyPr wrap="square" lIns="0" tIns="0" rIns="0" bIns="0" rtlCol="0" anchor="ctr">
            <a:normAutofit/>
          </a:bodyPr>
          <a:lstStyle/>
          <a:p>
            <a:pPr marL="0" indent="0">
              <a:buNone/>
            </a:pPr>
            <a:r>
              <a:rPr lang="en-US" sz="1150" b="1" dirty="0">
                <a:solidFill>
                  <a:srgbClr val="F4F5F0"/>
                </a:solidFill>
              </a:rPr>
              <a:t>Multilingual drafts, with human review</a:t>
            </a:r>
            <a:endParaRPr lang="en-US" sz="1150" dirty="0"/>
          </a:p>
        </p:txBody>
      </p:sp>
      <p:sp>
        <p:nvSpPr>
          <p:cNvPr id="22" name="Shape 20"/>
          <p:cNvSpPr/>
          <p:nvPr/>
        </p:nvSpPr>
        <p:spPr>
          <a:xfrm>
            <a:off x="777240" y="3922776"/>
            <a:ext cx="5212080" cy="530352"/>
          </a:xfrm>
          <a:prstGeom prst="roundRect">
            <a:avLst>
              <a:gd name="adj" fmla="val 13793"/>
            </a:avLst>
          </a:prstGeom>
          <a:solidFill>
            <a:srgbClr val="0F2824"/>
          </a:solidFill>
          <a:ln w="10160">
            <a:solidFill>
              <a:srgbClr val="27594F">
                <a:alpha val="90000"/>
              </a:srgbClr>
            </a:solidFill>
            <a:prstDash val="solid"/>
          </a:ln>
        </p:spPr>
        <p:txBody>
          <a:bodyPr/>
          <a:lstStyle/>
          <a:p>
            <a:endParaRPr lang="en-US"/>
          </a:p>
        </p:txBody>
      </p:sp>
      <p:sp>
        <p:nvSpPr>
          <p:cNvPr id="23" name="Text 21"/>
          <p:cNvSpPr/>
          <p:nvPr/>
        </p:nvSpPr>
        <p:spPr>
          <a:xfrm>
            <a:off x="978408" y="4087368"/>
            <a:ext cx="4809744" cy="320040"/>
          </a:xfrm>
          <a:prstGeom prst="rect">
            <a:avLst/>
          </a:prstGeom>
          <a:noFill/>
          <a:ln/>
        </p:spPr>
        <p:txBody>
          <a:bodyPr wrap="square" lIns="0" tIns="0" rIns="0" bIns="0" rtlCol="0" anchor="ctr">
            <a:normAutofit lnSpcReduction="10000"/>
          </a:bodyPr>
          <a:lstStyle/>
          <a:p>
            <a:pPr marL="0" indent="0">
              <a:buNone/>
            </a:pPr>
            <a:r>
              <a:rPr lang="en-US" sz="1150" b="1" dirty="0">
                <a:solidFill>
                  <a:srgbClr val="F4F5F0"/>
                </a:solidFill>
              </a:rPr>
              <a:t>Reviewing non-patient-specific documents for clarity, gaps, and consistency</a:t>
            </a:r>
            <a:endParaRPr lang="en-US" sz="1150" dirty="0"/>
          </a:p>
        </p:txBody>
      </p:sp>
      <p:sp>
        <p:nvSpPr>
          <p:cNvPr id="24" name="Shape 22"/>
          <p:cNvSpPr/>
          <p:nvPr/>
        </p:nvSpPr>
        <p:spPr>
          <a:xfrm>
            <a:off x="3355848" y="5300587"/>
            <a:ext cx="5394960" cy="670255"/>
          </a:xfrm>
          <a:prstGeom prst="roundRect">
            <a:avLst>
              <a:gd name="adj" fmla="val 10256"/>
            </a:avLst>
          </a:prstGeom>
          <a:solidFill>
            <a:srgbClr val="122F2A"/>
          </a:solidFill>
          <a:ln w="10160">
            <a:solidFill>
              <a:srgbClr val="4A9B89">
                <a:alpha val="90000"/>
              </a:srgbClr>
            </a:solidFill>
            <a:prstDash val="solid"/>
          </a:ln>
        </p:spPr>
        <p:txBody>
          <a:bodyPr/>
          <a:lstStyle/>
          <a:p>
            <a:endParaRPr lang="en-US" dirty="0"/>
          </a:p>
        </p:txBody>
      </p:sp>
      <p:sp>
        <p:nvSpPr>
          <p:cNvPr id="25" name="Text 23"/>
          <p:cNvSpPr/>
          <p:nvPr/>
        </p:nvSpPr>
        <p:spPr>
          <a:xfrm>
            <a:off x="3584448" y="5285232"/>
            <a:ext cx="499262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Practical standard</a:t>
            </a:r>
            <a:endParaRPr lang="en-US" sz="1400" dirty="0"/>
          </a:p>
        </p:txBody>
      </p:sp>
      <p:sp>
        <p:nvSpPr>
          <p:cNvPr id="26" name="Text 24"/>
          <p:cNvSpPr/>
          <p:nvPr/>
        </p:nvSpPr>
        <p:spPr>
          <a:xfrm>
            <a:off x="3584448" y="5687568"/>
            <a:ext cx="4992624" cy="274320"/>
          </a:xfrm>
          <a:prstGeom prst="rect">
            <a:avLst/>
          </a:prstGeom>
          <a:noFill/>
          <a:ln/>
        </p:spPr>
        <p:txBody>
          <a:bodyPr wrap="square" lIns="254" tIns="254" rIns="254" bIns="254" rtlCol="0" anchor="t">
            <a:normAutofit fontScale="92500" lnSpcReduction="20000"/>
          </a:bodyPr>
          <a:lstStyle/>
          <a:p>
            <a:pPr marL="0" indent="0">
              <a:buNone/>
            </a:pPr>
            <a:r>
              <a:rPr lang="en-US" sz="1030" dirty="0">
                <a:solidFill>
                  <a:srgbClr val="B7CBC4"/>
                </a:solidFill>
              </a:rPr>
              <a:t>Use AI to improve wording, structure, clarity, and consistency. Keep final review with people.</a:t>
            </a:r>
            <a:endParaRPr lang="en-US" sz="1030" dirty="0"/>
          </a:p>
        </p:txBody>
      </p:sp>
      <p:sp>
        <p:nvSpPr>
          <p:cNvPr id="27"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What staff should not enter</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The simple rule: protect patient and client information.</a:t>
            </a:r>
            <a:endParaRPr lang="en-US" sz="1050" dirty="0"/>
          </a:p>
        </p:txBody>
      </p:sp>
      <p:sp>
        <p:nvSpPr>
          <p:cNvPr id="10" name="Shape 8"/>
          <p:cNvSpPr/>
          <p:nvPr/>
        </p:nvSpPr>
        <p:spPr>
          <a:xfrm>
            <a:off x="777240" y="1371600"/>
            <a:ext cx="5120640" cy="4206240"/>
          </a:xfrm>
          <a:prstGeom prst="roundRect">
            <a:avLst>
              <a:gd name="adj" fmla="val 1739"/>
            </a:avLst>
          </a:prstGeom>
          <a:solidFill>
            <a:srgbClr val="281C18"/>
          </a:solidFill>
          <a:ln w="10160">
            <a:solidFill>
              <a:srgbClr val="684134">
                <a:alpha val="90000"/>
              </a:srgbClr>
            </a:solidFill>
            <a:prstDash val="solid"/>
          </a:ln>
        </p:spPr>
        <p:txBody>
          <a:bodyPr/>
          <a:lstStyle/>
          <a:p>
            <a:endParaRPr lang="en-US"/>
          </a:p>
        </p:txBody>
      </p:sp>
      <p:sp>
        <p:nvSpPr>
          <p:cNvPr id="11" name="Text 9"/>
          <p:cNvSpPr/>
          <p:nvPr/>
        </p:nvSpPr>
        <p:spPr>
          <a:xfrm>
            <a:off x="978408" y="1536192"/>
            <a:ext cx="4718304" cy="320040"/>
          </a:xfrm>
          <a:prstGeom prst="rect">
            <a:avLst/>
          </a:prstGeom>
          <a:noFill/>
          <a:ln/>
        </p:spPr>
        <p:txBody>
          <a:bodyPr wrap="square" lIns="0" tIns="0" rIns="0" bIns="0" rtlCol="0" anchor="ctr">
            <a:normAutofit/>
          </a:bodyPr>
          <a:lstStyle/>
          <a:p>
            <a:pPr marL="0" indent="0">
              <a:buNone/>
            </a:pPr>
            <a:r>
              <a:rPr lang="en-US" sz="1400" b="1" dirty="0">
                <a:solidFill>
                  <a:srgbClr val="FFCF86"/>
                </a:solidFill>
              </a:rPr>
              <a:t>Do not enter</a:t>
            </a:r>
            <a:endParaRPr lang="en-US" sz="1400" dirty="0"/>
          </a:p>
        </p:txBody>
      </p:sp>
      <p:sp>
        <p:nvSpPr>
          <p:cNvPr id="12" name="Text 10"/>
          <p:cNvSpPr/>
          <p:nvPr/>
        </p:nvSpPr>
        <p:spPr>
          <a:xfrm>
            <a:off x="1042416" y="1993392"/>
            <a:ext cx="4617720" cy="3063240"/>
          </a:xfrm>
          <a:prstGeom prst="rect">
            <a:avLst/>
          </a:prstGeom>
          <a:noFill/>
          <a:ln/>
        </p:spPr>
        <p:txBody>
          <a:bodyPr wrap="square" lIns="0" tIns="0" rIns="0" bIns="0" rtlCol="0" anchor="t">
            <a:normAutofit/>
          </a:bodyPr>
          <a:lstStyle/>
          <a:p>
            <a:pPr marL="0" indent="0">
              <a:buNone/>
            </a:pP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Patient names
</a:t>
            </a: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Dates of birth
</a:t>
            </a: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Addresses or phone numbers
</a:t>
            </a: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Medicaid, insurance, or billing identifiers
</a:t>
            </a: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Medical details tied to a specific person
</a:t>
            </a: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Incident reports with identifiable information
</a:t>
            </a:r>
            <a:r>
              <a:rPr lang="en-US" sz="1220" b="1" dirty="0">
                <a:solidFill>
                  <a:srgbClr val="F59B8B"/>
                </a:solidFill>
                <a:latin typeface="Aptos" pitchFamily="34" charset="0"/>
                <a:ea typeface="Aptos" pitchFamily="34" charset="-122"/>
                <a:cs typeface="Aptos" pitchFamily="34" charset="-120"/>
              </a:rPr>
              <a:t>• </a:t>
            </a:r>
            <a:r>
              <a:rPr lang="en-US" sz="1220" dirty="0">
                <a:solidFill>
                  <a:srgbClr val="F4F5F0"/>
                </a:solidFill>
                <a:latin typeface="Aptos" pitchFamily="34" charset="0"/>
                <a:ea typeface="Aptos" pitchFamily="34" charset="-122"/>
                <a:cs typeface="Aptos" pitchFamily="34" charset="-120"/>
              </a:rPr>
              <a:t>Any other protected health information</a:t>
            </a:r>
            <a:endParaRPr lang="en-US" sz="1220" dirty="0"/>
          </a:p>
        </p:txBody>
      </p:sp>
      <p:sp>
        <p:nvSpPr>
          <p:cNvPr id="13" name="Shape 11"/>
          <p:cNvSpPr/>
          <p:nvPr/>
        </p:nvSpPr>
        <p:spPr>
          <a:xfrm>
            <a:off x="6355080" y="1371600"/>
            <a:ext cx="4937760" cy="4206240"/>
          </a:xfrm>
          <a:prstGeom prst="roundRect">
            <a:avLst>
              <a:gd name="adj" fmla="val 1739"/>
            </a:avLst>
          </a:prstGeom>
          <a:solidFill>
            <a:srgbClr val="0F2D28"/>
          </a:solidFill>
          <a:ln w="10160">
            <a:solidFill>
              <a:srgbClr val="36766B">
                <a:alpha val="90000"/>
              </a:srgbClr>
            </a:solidFill>
            <a:prstDash val="solid"/>
          </a:ln>
        </p:spPr>
        <p:txBody>
          <a:bodyPr/>
          <a:lstStyle/>
          <a:p>
            <a:endParaRPr lang="en-US"/>
          </a:p>
        </p:txBody>
      </p:sp>
      <p:sp>
        <p:nvSpPr>
          <p:cNvPr id="14" name="Text 12"/>
          <p:cNvSpPr/>
          <p:nvPr/>
        </p:nvSpPr>
        <p:spPr>
          <a:xfrm>
            <a:off x="6556248" y="1536192"/>
            <a:ext cx="4535424" cy="320040"/>
          </a:xfrm>
          <a:prstGeom prst="rect">
            <a:avLst/>
          </a:prstGeom>
          <a:noFill/>
          <a:ln/>
        </p:spPr>
        <p:txBody>
          <a:bodyPr wrap="square" lIns="0" tIns="0" rIns="0" bIns="0" rtlCol="0" anchor="ctr">
            <a:normAutofit/>
          </a:bodyPr>
          <a:lstStyle/>
          <a:p>
            <a:pPr marL="0" indent="0">
              <a:buNone/>
            </a:pPr>
            <a:r>
              <a:rPr lang="en-US" sz="1400" b="1" dirty="0">
                <a:solidFill>
                  <a:srgbClr val="7CE3C3"/>
                </a:solidFill>
              </a:rPr>
              <a:t>Safer approach</a:t>
            </a:r>
            <a:endParaRPr lang="en-US" sz="1400" dirty="0"/>
          </a:p>
        </p:txBody>
      </p:sp>
      <p:sp>
        <p:nvSpPr>
          <p:cNvPr id="15" name="Text 13"/>
          <p:cNvSpPr/>
          <p:nvPr/>
        </p:nvSpPr>
        <p:spPr>
          <a:xfrm>
            <a:off x="6556248" y="1938528"/>
            <a:ext cx="4535424" cy="3456432"/>
          </a:xfrm>
          <a:prstGeom prst="rect">
            <a:avLst/>
          </a:prstGeom>
          <a:noFill/>
          <a:ln/>
        </p:spPr>
        <p:txBody>
          <a:bodyPr wrap="square" lIns="254" tIns="254" rIns="254" bIns="254" rtlCol="0" anchor="t">
            <a:normAutofit/>
          </a:bodyPr>
          <a:lstStyle/>
          <a:p>
            <a:pPr marL="0" indent="0">
              <a:buNone/>
            </a:pPr>
            <a:r>
              <a:rPr lang="en-US" sz="1500" dirty="0">
                <a:solidFill>
                  <a:srgbClr val="B7CBC4"/>
                </a:solidFill>
              </a:rPr>
              <a:t>Ask for general language, templates, checklists, training material, or document review without including patient-identifying information.</a:t>
            </a:r>
            <a:endParaRPr lang="en-US" sz="1500" dirty="0"/>
          </a:p>
          <a:p>
            <a:pPr marL="0" indent="0">
              <a:buNone/>
            </a:pPr>
            <a:endParaRPr lang="en-US" sz="1500" dirty="0"/>
          </a:p>
          <a:p>
            <a:pPr marL="0" indent="0">
              <a:buNone/>
            </a:pPr>
            <a:r>
              <a:rPr lang="en-US" sz="1500" dirty="0">
                <a:solidFill>
                  <a:srgbClr val="B7CBC4"/>
                </a:solidFill>
              </a:rPr>
              <a:t>Then have a qualified person review before use.</a:t>
            </a:r>
            <a:endParaRPr lang="en-US" sz="1500" dirty="0"/>
          </a:p>
        </p:txBody>
      </p:sp>
      <p:sp>
        <p:nvSpPr>
          <p:cNvPr id="25"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What Metaverde provides</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A practical rollout package for home care office teams.</a:t>
            </a:r>
            <a:endParaRPr lang="en-US" sz="1050" dirty="0"/>
          </a:p>
        </p:txBody>
      </p:sp>
      <p:sp>
        <p:nvSpPr>
          <p:cNvPr id="10" name="Shape 8"/>
          <p:cNvSpPr/>
          <p:nvPr/>
        </p:nvSpPr>
        <p:spPr>
          <a:xfrm>
            <a:off x="713232" y="1536192"/>
            <a:ext cx="3401568" cy="1261872"/>
          </a:xfrm>
          <a:prstGeom prst="roundRect">
            <a:avLst>
              <a:gd name="adj" fmla="val 5797"/>
            </a:avLst>
          </a:prstGeom>
          <a:solidFill>
            <a:srgbClr val="102B26"/>
          </a:solidFill>
          <a:ln w="10160">
            <a:solidFill>
              <a:srgbClr val="2D645A">
                <a:alpha val="90000"/>
              </a:srgbClr>
            </a:solidFill>
            <a:prstDash val="solid"/>
          </a:ln>
        </p:spPr>
        <p:txBody>
          <a:bodyPr/>
          <a:lstStyle/>
          <a:p>
            <a:endParaRPr lang="en-US"/>
          </a:p>
        </p:txBody>
      </p:sp>
      <p:sp>
        <p:nvSpPr>
          <p:cNvPr id="11" name="Text 9"/>
          <p:cNvSpPr/>
          <p:nvPr/>
        </p:nvSpPr>
        <p:spPr>
          <a:xfrm>
            <a:off x="914400" y="1700784"/>
            <a:ext cx="2999232" cy="320040"/>
          </a:xfrm>
          <a:prstGeom prst="rect">
            <a:avLst/>
          </a:prstGeom>
          <a:noFill/>
          <a:ln/>
        </p:spPr>
        <p:txBody>
          <a:bodyPr wrap="square" lIns="0" tIns="0" rIns="0" bIns="0" rtlCol="0" anchor="ctr">
            <a:normAutofit/>
          </a:bodyPr>
          <a:lstStyle/>
          <a:p>
            <a:pPr marL="0" indent="0">
              <a:buNone/>
            </a:pPr>
            <a:r>
              <a:rPr lang="en-US" sz="1300" b="1" dirty="0">
                <a:solidFill>
                  <a:srgbClr val="B7F7E5"/>
                </a:solidFill>
              </a:rPr>
              <a:t>Setup guidance</a:t>
            </a:r>
            <a:endParaRPr lang="en-US" sz="1300" dirty="0"/>
          </a:p>
        </p:txBody>
      </p:sp>
      <p:sp>
        <p:nvSpPr>
          <p:cNvPr id="12" name="Text 10"/>
          <p:cNvSpPr/>
          <p:nvPr/>
        </p:nvSpPr>
        <p:spPr>
          <a:xfrm>
            <a:off x="914400" y="2103120"/>
            <a:ext cx="2999232" cy="512064"/>
          </a:xfrm>
          <a:prstGeom prst="rect">
            <a:avLst/>
          </a:prstGeom>
          <a:noFill/>
          <a:ln/>
        </p:spPr>
        <p:txBody>
          <a:bodyPr wrap="square" lIns="254" tIns="254" rIns="254" bIns="254" rtlCol="0" anchor="t">
            <a:normAutofit/>
          </a:bodyPr>
          <a:lstStyle/>
          <a:p>
            <a:pPr marL="0" indent="0">
              <a:buNone/>
            </a:pPr>
            <a:r>
              <a:rPr lang="en-US" sz="1080" dirty="0">
                <a:solidFill>
                  <a:srgbClr val="B7CBC4"/>
                </a:solidFill>
              </a:rPr>
              <a:t>Workspace setup and sign-up path.</a:t>
            </a:r>
            <a:endParaRPr lang="en-US" sz="1080" dirty="0"/>
          </a:p>
        </p:txBody>
      </p:sp>
      <p:sp>
        <p:nvSpPr>
          <p:cNvPr id="13" name="Shape 11"/>
          <p:cNvSpPr/>
          <p:nvPr/>
        </p:nvSpPr>
        <p:spPr>
          <a:xfrm>
            <a:off x="4535424" y="1536192"/>
            <a:ext cx="3401568" cy="1261872"/>
          </a:xfrm>
          <a:prstGeom prst="roundRect">
            <a:avLst>
              <a:gd name="adj" fmla="val 5797"/>
            </a:avLst>
          </a:prstGeom>
          <a:solidFill>
            <a:srgbClr val="102B26"/>
          </a:solidFill>
          <a:ln w="10160">
            <a:solidFill>
              <a:srgbClr val="2D645A">
                <a:alpha val="90000"/>
              </a:srgbClr>
            </a:solidFill>
            <a:prstDash val="solid"/>
          </a:ln>
        </p:spPr>
        <p:txBody>
          <a:bodyPr/>
          <a:lstStyle/>
          <a:p>
            <a:endParaRPr lang="en-US"/>
          </a:p>
        </p:txBody>
      </p:sp>
      <p:sp>
        <p:nvSpPr>
          <p:cNvPr id="14" name="Text 12"/>
          <p:cNvSpPr/>
          <p:nvPr/>
        </p:nvSpPr>
        <p:spPr>
          <a:xfrm>
            <a:off x="4736592" y="1700784"/>
            <a:ext cx="2999232" cy="320040"/>
          </a:xfrm>
          <a:prstGeom prst="rect">
            <a:avLst/>
          </a:prstGeom>
          <a:noFill/>
          <a:ln/>
        </p:spPr>
        <p:txBody>
          <a:bodyPr wrap="square" lIns="0" tIns="0" rIns="0" bIns="0" rtlCol="0" anchor="ctr">
            <a:normAutofit/>
          </a:bodyPr>
          <a:lstStyle/>
          <a:p>
            <a:pPr marL="0" indent="0">
              <a:buNone/>
            </a:pPr>
            <a:r>
              <a:rPr lang="en-US" sz="1300" b="1" dirty="0">
                <a:solidFill>
                  <a:srgbClr val="B7F7E5"/>
                </a:solidFill>
              </a:rPr>
              <a:t>AI usage policy</a:t>
            </a:r>
            <a:endParaRPr lang="en-US" sz="1300" dirty="0"/>
          </a:p>
        </p:txBody>
      </p:sp>
      <p:sp>
        <p:nvSpPr>
          <p:cNvPr id="15" name="Text 13"/>
          <p:cNvSpPr/>
          <p:nvPr/>
        </p:nvSpPr>
        <p:spPr>
          <a:xfrm>
            <a:off x="4736592" y="2103120"/>
            <a:ext cx="2999232" cy="512064"/>
          </a:xfrm>
          <a:prstGeom prst="rect">
            <a:avLst/>
          </a:prstGeom>
          <a:noFill/>
          <a:ln/>
        </p:spPr>
        <p:txBody>
          <a:bodyPr wrap="square" lIns="254" tIns="254" rIns="254" bIns="254" rtlCol="0" anchor="t">
            <a:normAutofit/>
          </a:bodyPr>
          <a:lstStyle/>
          <a:p>
            <a:pPr marL="0" indent="0">
              <a:buNone/>
            </a:pPr>
            <a:r>
              <a:rPr lang="en-US" sz="1080" dirty="0">
                <a:solidFill>
                  <a:srgbClr val="B7CBC4"/>
                </a:solidFill>
              </a:rPr>
              <a:t>Clear rules for non-PHI use.</a:t>
            </a:r>
            <a:endParaRPr lang="en-US" sz="1080" dirty="0"/>
          </a:p>
        </p:txBody>
      </p:sp>
      <p:sp>
        <p:nvSpPr>
          <p:cNvPr id="16" name="Shape 14"/>
          <p:cNvSpPr/>
          <p:nvPr/>
        </p:nvSpPr>
        <p:spPr>
          <a:xfrm>
            <a:off x="8357616" y="1536192"/>
            <a:ext cx="3401568" cy="1261872"/>
          </a:xfrm>
          <a:prstGeom prst="roundRect">
            <a:avLst>
              <a:gd name="adj" fmla="val 5797"/>
            </a:avLst>
          </a:prstGeom>
          <a:solidFill>
            <a:srgbClr val="102B26"/>
          </a:solidFill>
          <a:ln w="10160">
            <a:solidFill>
              <a:srgbClr val="2D645A">
                <a:alpha val="90000"/>
              </a:srgbClr>
            </a:solidFill>
            <a:prstDash val="solid"/>
          </a:ln>
        </p:spPr>
        <p:txBody>
          <a:bodyPr/>
          <a:lstStyle/>
          <a:p>
            <a:endParaRPr lang="en-US"/>
          </a:p>
        </p:txBody>
      </p:sp>
      <p:sp>
        <p:nvSpPr>
          <p:cNvPr id="17" name="Text 15"/>
          <p:cNvSpPr/>
          <p:nvPr/>
        </p:nvSpPr>
        <p:spPr>
          <a:xfrm>
            <a:off x="8558784" y="1700784"/>
            <a:ext cx="2999232" cy="320040"/>
          </a:xfrm>
          <a:prstGeom prst="rect">
            <a:avLst/>
          </a:prstGeom>
          <a:noFill/>
          <a:ln/>
        </p:spPr>
        <p:txBody>
          <a:bodyPr wrap="square" lIns="0" tIns="0" rIns="0" bIns="0" rtlCol="0" anchor="ctr">
            <a:normAutofit/>
          </a:bodyPr>
          <a:lstStyle/>
          <a:p>
            <a:pPr marL="0" indent="0">
              <a:buNone/>
            </a:pPr>
            <a:r>
              <a:rPr lang="en-US" sz="1300" b="1" dirty="0">
                <a:solidFill>
                  <a:srgbClr val="B7F7E5"/>
                </a:solidFill>
              </a:rPr>
              <a:t>Staff training</a:t>
            </a:r>
            <a:endParaRPr lang="en-US" sz="1300" dirty="0"/>
          </a:p>
        </p:txBody>
      </p:sp>
      <p:sp>
        <p:nvSpPr>
          <p:cNvPr id="18" name="Text 16"/>
          <p:cNvSpPr/>
          <p:nvPr/>
        </p:nvSpPr>
        <p:spPr>
          <a:xfrm>
            <a:off x="8558784" y="2103120"/>
            <a:ext cx="2999232" cy="512064"/>
          </a:xfrm>
          <a:prstGeom prst="rect">
            <a:avLst/>
          </a:prstGeom>
          <a:noFill/>
          <a:ln/>
        </p:spPr>
        <p:txBody>
          <a:bodyPr wrap="square" lIns="254" tIns="254" rIns="254" bIns="254" rtlCol="0" anchor="t">
            <a:normAutofit/>
          </a:bodyPr>
          <a:lstStyle/>
          <a:p>
            <a:pPr marL="0" indent="0">
              <a:buNone/>
            </a:pPr>
            <a:r>
              <a:rPr lang="en-US" sz="1080" dirty="0">
                <a:solidFill>
                  <a:srgbClr val="B7CBC4"/>
                </a:solidFill>
              </a:rPr>
              <a:t>Office, admin, and care coordination teams.</a:t>
            </a:r>
            <a:endParaRPr lang="en-US" sz="1080" dirty="0"/>
          </a:p>
        </p:txBody>
      </p:sp>
      <p:sp>
        <p:nvSpPr>
          <p:cNvPr id="19" name="Shape 17"/>
          <p:cNvSpPr/>
          <p:nvPr/>
        </p:nvSpPr>
        <p:spPr>
          <a:xfrm>
            <a:off x="713232" y="3227832"/>
            <a:ext cx="3401568" cy="1261872"/>
          </a:xfrm>
          <a:prstGeom prst="roundRect">
            <a:avLst>
              <a:gd name="adj" fmla="val 5797"/>
            </a:avLst>
          </a:prstGeom>
          <a:solidFill>
            <a:srgbClr val="102B26"/>
          </a:solidFill>
          <a:ln w="10160">
            <a:solidFill>
              <a:srgbClr val="2D645A">
                <a:alpha val="90000"/>
              </a:srgbClr>
            </a:solidFill>
            <a:prstDash val="solid"/>
          </a:ln>
        </p:spPr>
        <p:txBody>
          <a:bodyPr/>
          <a:lstStyle/>
          <a:p>
            <a:endParaRPr lang="en-US"/>
          </a:p>
        </p:txBody>
      </p:sp>
      <p:sp>
        <p:nvSpPr>
          <p:cNvPr id="20" name="Text 18"/>
          <p:cNvSpPr/>
          <p:nvPr/>
        </p:nvSpPr>
        <p:spPr>
          <a:xfrm>
            <a:off x="914400" y="3392424"/>
            <a:ext cx="2999232" cy="320040"/>
          </a:xfrm>
          <a:prstGeom prst="rect">
            <a:avLst/>
          </a:prstGeom>
          <a:noFill/>
          <a:ln/>
        </p:spPr>
        <p:txBody>
          <a:bodyPr wrap="square" lIns="0" tIns="0" rIns="0" bIns="0" rtlCol="0" anchor="ctr">
            <a:normAutofit/>
          </a:bodyPr>
          <a:lstStyle/>
          <a:p>
            <a:pPr marL="0" indent="0">
              <a:buNone/>
            </a:pPr>
            <a:r>
              <a:rPr lang="en-US" sz="1300" b="1" dirty="0">
                <a:solidFill>
                  <a:srgbClr val="B7F7E5"/>
                </a:solidFill>
              </a:rPr>
              <a:t>Prompt examples</a:t>
            </a:r>
            <a:endParaRPr lang="en-US" sz="1300" dirty="0"/>
          </a:p>
        </p:txBody>
      </p:sp>
      <p:sp>
        <p:nvSpPr>
          <p:cNvPr id="21" name="Text 19"/>
          <p:cNvSpPr/>
          <p:nvPr/>
        </p:nvSpPr>
        <p:spPr>
          <a:xfrm>
            <a:off x="914400" y="3794760"/>
            <a:ext cx="2999232" cy="512064"/>
          </a:xfrm>
          <a:prstGeom prst="rect">
            <a:avLst/>
          </a:prstGeom>
          <a:noFill/>
          <a:ln/>
        </p:spPr>
        <p:txBody>
          <a:bodyPr wrap="square" lIns="254" tIns="254" rIns="254" bIns="254" rtlCol="0" anchor="t">
            <a:normAutofit/>
          </a:bodyPr>
          <a:lstStyle/>
          <a:p>
            <a:pPr marL="0" indent="0">
              <a:buNone/>
            </a:pPr>
            <a:r>
              <a:rPr lang="en-US" sz="1080" dirty="0">
                <a:solidFill>
                  <a:srgbClr val="B7CBC4"/>
                </a:solidFill>
              </a:rPr>
              <a:t>Reusable prompts for common workflows.</a:t>
            </a:r>
            <a:endParaRPr lang="en-US" sz="1080" dirty="0"/>
          </a:p>
        </p:txBody>
      </p:sp>
      <p:sp>
        <p:nvSpPr>
          <p:cNvPr id="22" name="Shape 20"/>
          <p:cNvSpPr/>
          <p:nvPr/>
        </p:nvSpPr>
        <p:spPr>
          <a:xfrm>
            <a:off x="4535424" y="3227832"/>
            <a:ext cx="3401568" cy="1261872"/>
          </a:xfrm>
          <a:prstGeom prst="roundRect">
            <a:avLst>
              <a:gd name="adj" fmla="val 5797"/>
            </a:avLst>
          </a:prstGeom>
          <a:solidFill>
            <a:srgbClr val="102B26"/>
          </a:solidFill>
          <a:ln w="10160">
            <a:solidFill>
              <a:srgbClr val="2D645A">
                <a:alpha val="90000"/>
              </a:srgbClr>
            </a:solidFill>
            <a:prstDash val="solid"/>
          </a:ln>
        </p:spPr>
        <p:txBody>
          <a:bodyPr/>
          <a:lstStyle/>
          <a:p>
            <a:endParaRPr lang="en-US"/>
          </a:p>
        </p:txBody>
      </p:sp>
      <p:sp>
        <p:nvSpPr>
          <p:cNvPr id="23" name="Text 21"/>
          <p:cNvSpPr/>
          <p:nvPr/>
        </p:nvSpPr>
        <p:spPr>
          <a:xfrm>
            <a:off x="4736592" y="3392424"/>
            <a:ext cx="2999232" cy="320040"/>
          </a:xfrm>
          <a:prstGeom prst="rect">
            <a:avLst/>
          </a:prstGeom>
          <a:noFill/>
          <a:ln/>
        </p:spPr>
        <p:txBody>
          <a:bodyPr wrap="square" lIns="0" tIns="0" rIns="0" bIns="0" rtlCol="0" anchor="ctr">
            <a:normAutofit/>
          </a:bodyPr>
          <a:lstStyle/>
          <a:p>
            <a:pPr marL="0" indent="0">
              <a:buNone/>
            </a:pPr>
            <a:r>
              <a:rPr lang="en-US" sz="1300" b="1" dirty="0">
                <a:solidFill>
                  <a:srgbClr val="B7F7E5"/>
                </a:solidFill>
              </a:rPr>
              <a:t>Document workflows</a:t>
            </a:r>
            <a:endParaRPr lang="en-US" sz="1300" dirty="0"/>
          </a:p>
        </p:txBody>
      </p:sp>
      <p:sp>
        <p:nvSpPr>
          <p:cNvPr id="24" name="Text 22"/>
          <p:cNvSpPr/>
          <p:nvPr/>
        </p:nvSpPr>
        <p:spPr>
          <a:xfrm>
            <a:off x="4736592" y="3794760"/>
            <a:ext cx="2999232" cy="512064"/>
          </a:xfrm>
          <a:prstGeom prst="rect">
            <a:avLst/>
          </a:prstGeom>
          <a:noFill/>
          <a:ln/>
        </p:spPr>
        <p:txBody>
          <a:bodyPr wrap="square" lIns="254" tIns="254" rIns="254" bIns="254" rtlCol="0" anchor="t">
            <a:normAutofit/>
          </a:bodyPr>
          <a:lstStyle/>
          <a:p>
            <a:pPr marL="0" indent="0">
              <a:buNone/>
            </a:pPr>
            <a:r>
              <a:rPr lang="en-US" sz="1080" dirty="0">
                <a:solidFill>
                  <a:srgbClr val="B7CBC4"/>
                </a:solidFill>
              </a:rPr>
              <a:t>Review non-patient-specific docs.</a:t>
            </a:r>
            <a:endParaRPr lang="en-US" sz="1080" dirty="0"/>
          </a:p>
        </p:txBody>
      </p:sp>
      <p:sp>
        <p:nvSpPr>
          <p:cNvPr id="25" name="Shape 23"/>
          <p:cNvSpPr/>
          <p:nvPr/>
        </p:nvSpPr>
        <p:spPr>
          <a:xfrm>
            <a:off x="8357616" y="3227832"/>
            <a:ext cx="3401568" cy="1261872"/>
          </a:xfrm>
          <a:prstGeom prst="roundRect">
            <a:avLst>
              <a:gd name="adj" fmla="val 5797"/>
            </a:avLst>
          </a:prstGeom>
          <a:solidFill>
            <a:srgbClr val="102B26"/>
          </a:solidFill>
          <a:ln w="10160">
            <a:solidFill>
              <a:srgbClr val="2D645A">
                <a:alpha val="90000"/>
              </a:srgbClr>
            </a:solidFill>
            <a:prstDash val="solid"/>
          </a:ln>
        </p:spPr>
        <p:txBody>
          <a:bodyPr/>
          <a:lstStyle/>
          <a:p>
            <a:endParaRPr lang="en-US"/>
          </a:p>
        </p:txBody>
      </p:sp>
      <p:sp>
        <p:nvSpPr>
          <p:cNvPr id="26" name="Text 24"/>
          <p:cNvSpPr/>
          <p:nvPr/>
        </p:nvSpPr>
        <p:spPr>
          <a:xfrm>
            <a:off x="8558784" y="3392424"/>
            <a:ext cx="2999232" cy="320040"/>
          </a:xfrm>
          <a:prstGeom prst="rect">
            <a:avLst/>
          </a:prstGeom>
          <a:noFill/>
          <a:ln/>
        </p:spPr>
        <p:txBody>
          <a:bodyPr wrap="square" lIns="0" tIns="0" rIns="0" bIns="0" rtlCol="0" anchor="ctr">
            <a:normAutofit/>
          </a:bodyPr>
          <a:lstStyle/>
          <a:p>
            <a:pPr marL="0" indent="0">
              <a:buNone/>
            </a:pPr>
            <a:r>
              <a:rPr lang="en-US" sz="1300" b="1" dirty="0">
                <a:solidFill>
                  <a:srgbClr val="B7F7E5"/>
                </a:solidFill>
              </a:rPr>
              <a:t>Human review standard</a:t>
            </a:r>
            <a:endParaRPr lang="en-US" sz="1300" dirty="0"/>
          </a:p>
        </p:txBody>
      </p:sp>
      <p:sp>
        <p:nvSpPr>
          <p:cNvPr id="27" name="Text 25"/>
          <p:cNvSpPr/>
          <p:nvPr/>
        </p:nvSpPr>
        <p:spPr>
          <a:xfrm>
            <a:off x="8558784" y="3794760"/>
            <a:ext cx="2999232" cy="512064"/>
          </a:xfrm>
          <a:prstGeom prst="rect">
            <a:avLst/>
          </a:prstGeom>
          <a:noFill/>
          <a:ln/>
        </p:spPr>
        <p:txBody>
          <a:bodyPr wrap="square" lIns="254" tIns="254" rIns="254" bIns="254" rtlCol="0" anchor="t">
            <a:normAutofit/>
          </a:bodyPr>
          <a:lstStyle/>
          <a:p>
            <a:pPr marL="0" indent="0">
              <a:buNone/>
            </a:pPr>
            <a:r>
              <a:rPr lang="en-US" sz="1080" dirty="0">
                <a:solidFill>
                  <a:srgbClr val="B7CBC4"/>
                </a:solidFill>
              </a:rPr>
              <a:t>People remain responsible for final review.</a:t>
            </a:r>
            <a:endParaRPr lang="en-US" sz="1080" dirty="0"/>
          </a:p>
        </p:txBody>
      </p:sp>
      <p:sp>
        <p:nvSpPr>
          <p:cNvPr id="28" name="Shape 26"/>
          <p:cNvSpPr/>
          <p:nvPr/>
        </p:nvSpPr>
        <p:spPr>
          <a:xfrm>
            <a:off x="731520" y="5202936"/>
            <a:ext cx="10744200" cy="658368"/>
          </a:xfrm>
          <a:prstGeom prst="roundRect">
            <a:avLst>
              <a:gd name="adj" fmla="val 11111"/>
            </a:avLst>
          </a:prstGeom>
          <a:solidFill>
            <a:srgbClr val="161F1D"/>
          </a:solidFill>
          <a:ln w="10160">
            <a:solidFill>
              <a:srgbClr val="3F645B">
                <a:alpha val="90000"/>
              </a:srgbClr>
            </a:solidFill>
            <a:prstDash val="solid"/>
          </a:ln>
        </p:spPr>
        <p:txBody>
          <a:bodyPr/>
          <a:lstStyle/>
          <a:p>
            <a:endParaRPr lang="en-US"/>
          </a:p>
        </p:txBody>
      </p:sp>
      <p:sp>
        <p:nvSpPr>
          <p:cNvPr id="29" name="Text 27"/>
          <p:cNvSpPr/>
          <p:nvPr/>
        </p:nvSpPr>
        <p:spPr>
          <a:xfrm>
            <a:off x="932688" y="5266944"/>
            <a:ext cx="10341864" cy="320040"/>
          </a:xfrm>
          <a:prstGeom prst="rect">
            <a:avLst/>
          </a:prstGeom>
          <a:noFill/>
          <a:ln/>
        </p:spPr>
        <p:txBody>
          <a:bodyPr wrap="square" lIns="0" tIns="0" rIns="0" bIns="0" rtlCol="0" anchor="ctr">
            <a:normAutofit/>
          </a:bodyPr>
          <a:lstStyle/>
          <a:p>
            <a:pPr marL="0" indent="0">
              <a:buNone/>
            </a:pPr>
            <a:r>
              <a:rPr lang="en-US" sz="1400" b="1" dirty="0">
                <a:solidFill>
                  <a:srgbClr val="EAC979"/>
                </a:solidFill>
              </a:rPr>
              <a:t>Positioning</a:t>
            </a:r>
            <a:endParaRPr lang="en-US" sz="1400" dirty="0"/>
          </a:p>
        </p:txBody>
      </p:sp>
      <p:sp>
        <p:nvSpPr>
          <p:cNvPr id="30" name="Text 28"/>
          <p:cNvSpPr/>
          <p:nvPr/>
        </p:nvSpPr>
        <p:spPr>
          <a:xfrm>
            <a:off x="932688" y="5669280"/>
            <a:ext cx="10341864" cy="192024"/>
          </a:xfrm>
          <a:prstGeom prst="rect">
            <a:avLst/>
          </a:prstGeom>
          <a:noFill/>
          <a:ln/>
        </p:spPr>
        <p:txBody>
          <a:bodyPr wrap="square" lIns="254" tIns="254" rIns="254" bIns="254" rtlCol="0" anchor="t">
            <a:normAutofit/>
          </a:bodyPr>
          <a:lstStyle/>
          <a:p>
            <a:pPr marL="0" indent="0">
              <a:buNone/>
            </a:pPr>
            <a:r>
              <a:rPr lang="en-US" sz="1060" dirty="0">
                <a:solidFill>
                  <a:srgbClr val="B7CBC4"/>
                </a:solidFill>
              </a:rPr>
              <a:t>This is not legal, clinical, or regulatory advice. It is a practical business rollout for professional AI use, policy awareness, and staff training.</a:t>
            </a:r>
            <a:endParaRPr lang="en-US" sz="1060" dirty="0"/>
          </a:p>
        </p:txBody>
      </p:sp>
      <p:sp>
        <p:nvSpPr>
          <p:cNvPr id="31"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Example workflows for home care offices</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Simple ways staff can use AI without entering patient-identifying information.</a:t>
            </a:r>
            <a:endParaRPr lang="en-US" sz="1050" dirty="0"/>
          </a:p>
        </p:txBody>
      </p:sp>
      <p:sp>
        <p:nvSpPr>
          <p:cNvPr id="10" name="Shape 8"/>
          <p:cNvSpPr/>
          <p:nvPr/>
        </p:nvSpPr>
        <p:spPr>
          <a:xfrm>
            <a:off x="731520" y="1444752"/>
            <a:ext cx="5138928" cy="987552"/>
          </a:xfrm>
          <a:prstGeom prst="roundRect">
            <a:avLst>
              <a:gd name="adj" fmla="val 7407"/>
            </a:avLst>
          </a:prstGeom>
          <a:solidFill>
            <a:srgbClr val="0E2521"/>
          </a:solidFill>
          <a:ln w="10160">
            <a:solidFill>
              <a:srgbClr val="2A5E54">
                <a:alpha val="90000"/>
              </a:srgbClr>
            </a:solidFill>
            <a:prstDash val="solid"/>
          </a:ln>
        </p:spPr>
        <p:txBody>
          <a:bodyPr/>
          <a:lstStyle/>
          <a:p>
            <a:endParaRPr lang="en-US"/>
          </a:p>
        </p:txBody>
      </p:sp>
      <p:sp>
        <p:nvSpPr>
          <p:cNvPr id="11" name="Text 9"/>
          <p:cNvSpPr/>
          <p:nvPr/>
        </p:nvSpPr>
        <p:spPr>
          <a:xfrm>
            <a:off x="932688" y="1609344"/>
            <a:ext cx="4736592" cy="320040"/>
          </a:xfrm>
          <a:prstGeom prst="rect">
            <a:avLst/>
          </a:prstGeom>
          <a:noFill/>
          <a:ln/>
        </p:spPr>
        <p:txBody>
          <a:bodyPr wrap="square" lIns="0" tIns="0" rIns="0" bIns="0" rtlCol="0" anchor="ctr">
            <a:normAutofit/>
          </a:bodyPr>
          <a:lstStyle/>
          <a:p>
            <a:pPr marL="0" indent="0">
              <a:buNone/>
            </a:pPr>
            <a:r>
              <a:rPr lang="en-US" sz="1200" b="1" dirty="0">
                <a:solidFill>
                  <a:srgbClr val="7CE3C3"/>
                </a:solidFill>
              </a:rPr>
              <a:t>Policy review</a:t>
            </a:r>
            <a:endParaRPr lang="en-US" sz="1200" dirty="0"/>
          </a:p>
        </p:txBody>
      </p:sp>
      <p:sp>
        <p:nvSpPr>
          <p:cNvPr id="12" name="Text 10"/>
          <p:cNvSpPr/>
          <p:nvPr/>
        </p:nvSpPr>
        <p:spPr>
          <a:xfrm>
            <a:off x="932688" y="2011680"/>
            <a:ext cx="4736592" cy="237744"/>
          </a:xfrm>
          <a:prstGeom prst="rect">
            <a:avLst/>
          </a:prstGeom>
          <a:noFill/>
          <a:ln/>
        </p:spPr>
        <p:txBody>
          <a:bodyPr wrap="square" lIns="254" tIns="254" rIns="254" bIns="254" rtlCol="0" anchor="t">
            <a:normAutofit/>
          </a:bodyPr>
          <a:lstStyle/>
          <a:p>
            <a:pPr marL="0" indent="0">
              <a:buNone/>
            </a:pPr>
            <a:r>
              <a:rPr lang="en-US" sz="1050" dirty="0">
                <a:solidFill>
                  <a:srgbClr val="B7CBC4"/>
                </a:solidFill>
              </a:rPr>
              <a:t>Review this non-patient-specific policy for clarity, gaps, and inconsistent wording.</a:t>
            </a:r>
            <a:endParaRPr lang="en-US" sz="1050" dirty="0"/>
          </a:p>
        </p:txBody>
      </p:sp>
      <p:sp>
        <p:nvSpPr>
          <p:cNvPr id="13" name="Shape 11"/>
          <p:cNvSpPr/>
          <p:nvPr/>
        </p:nvSpPr>
        <p:spPr>
          <a:xfrm>
            <a:off x="6263640" y="1444752"/>
            <a:ext cx="5138928" cy="987552"/>
          </a:xfrm>
          <a:prstGeom prst="roundRect">
            <a:avLst>
              <a:gd name="adj" fmla="val 7407"/>
            </a:avLst>
          </a:prstGeom>
          <a:solidFill>
            <a:srgbClr val="102823"/>
          </a:solidFill>
          <a:ln w="10160">
            <a:solidFill>
              <a:srgbClr val="2A5E54">
                <a:alpha val="90000"/>
              </a:srgbClr>
            </a:solidFill>
            <a:prstDash val="solid"/>
          </a:ln>
        </p:spPr>
        <p:txBody>
          <a:bodyPr/>
          <a:lstStyle/>
          <a:p>
            <a:endParaRPr lang="en-US"/>
          </a:p>
        </p:txBody>
      </p:sp>
      <p:sp>
        <p:nvSpPr>
          <p:cNvPr id="14" name="Text 12"/>
          <p:cNvSpPr/>
          <p:nvPr/>
        </p:nvSpPr>
        <p:spPr>
          <a:xfrm>
            <a:off x="6464808" y="1609344"/>
            <a:ext cx="4736592" cy="320040"/>
          </a:xfrm>
          <a:prstGeom prst="rect">
            <a:avLst/>
          </a:prstGeom>
          <a:noFill/>
          <a:ln/>
        </p:spPr>
        <p:txBody>
          <a:bodyPr wrap="square" lIns="0" tIns="0" rIns="0" bIns="0" rtlCol="0" anchor="ctr">
            <a:normAutofit/>
          </a:bodyPr>
          <a:lstStyle/>
          <a:p>
            <a:pPr marL="0" indent="0">
              <a:buNone/>
            </a:pPr>
            <a:r>
              <a:rPr lang="en-US" sz="1200" b="1" dirty="0">
                <a:solidFill>
                  <a:srgbClr val="7CE3C3"/>
                </a:solidFill>
              </a:rPr>
              <a:t>Training handout</a:t>
            </a:r>
            <a:endParaRPr lang="en-US" sz="1200" dirty="0"/>
          </a:p>
        </p:txBody>
      </p:sp>
      <p:sp>
        <p:nvSpPr>
          <p:cNvPr id="15" name="Text 13"/>
          <p:cNvSpPr/>
          <p:nvPr/>
        </p:nvSpPr>
        <p:spPr>
          <a:xfrm>
            <a:off x="6464808" y="2011680"/>
            <a:ext cx="4736592" cy="237744"/>
          </a:xfrm>
          <a:prstGeom prst="rect">
            <a:avLst/>
          </a:prstGeom>
          <a:noFill/>
          <a:ln/>
        </p:spPr>
        <p:txBody>
          <a:bodyPr wrap="square" lIns="254" tIns="254" rIns="254" bIns="254" rtlCol="0" anchor="t">
            <a:normAutofit/>
          </a:bodyPr>
          <a:lstStyle/>
          <a:p>
            <a:pPr marL="0" indent="0">
              <a:buNone/>
            </a:pPr>
            <a:r>
              <a:rPr lang="en-US" sz="1050" dirty="0">
                <a:solidFill>
                  <a:srgbClr val="B7CBC4"/>
                </a:solidFill>
              </a:rPr>
              <a:t>Create a caregiver training checklist based on this general topic.</a:t>
            </a:r>
            <a:endParaRPr lang="en-US" sz="1050" dirty="0"/>
          </a:p>
        </p:txBody>
      </p:sp>
      <p:sp>
        <p:nvSpPr>
          <p:cNvPr id="16" name="Shape 14"/>
          <p:cNvSpPr/>
          <p:nvPr/>
        </p:nvSpPr>
        <p:spPr>
          <a:xfrm>
            <a:off x="731520" y="2816352"/>
            <a:ext cx="5138928" cy="987552"/>
          </a:xfrm>
          <a:prstGeom prst="roundRect">
            <a:avLst>
              <a:gd name="adj" fmla="val 7407"/>
            </a:avLst>
          </a:prstGeom>
          <a:solidFill>
            <a:srgbClr val="0E2521"/>
          </a:solidFill>
          <a:ln w="10160">
            <a:solidFill>
              <a:srgbClr val="2A5E54">
                <a:alpha val="90000"/>
              </a:srgbClr>
            </a:solidFill>
            <a:prstDash val="solid"/>
          </a:ln>
        </p:spPr>
        <p:txBody>
          <a:bodyPr/>
          <a:lstStyle/>
          <a:p>
            <a:endParaRPr lang="en-US"/>
          </a:p>
        </p:txBody>
      </p:sp>
      <p:sp>
        <p:nvSpPr>
          <p:cNvPr id="17" name="Text 15"/>
          <p:cNvSpPr/>
          <p:nvPr/>
        </p:nvSpPr>
        <p:spPr>
          <a:xfrm>
            <a:off x="932688" y="2980944"/>
            <a:ext cx="4736592" cy="320040"/>
          </a:xfrm>
          <a:prstGeom prst="rect">
            <a:avLst/>
          </a:prstGeom>
          <a:noFill/>
          <a:ln/>
        </p:spPr>
        <p:txBody>
          <a:bodyPr wrap="square" lIns="0" tIns="0" rIns="0" bIns="0" rtlCol="0" anchor="ctr">
            <a:normAutofit/>
          </a:bodyPr>
          <a:lstStyle/>
          <a:p>
            <a:pPr marL="0" indent="0">
              <a:buNone/>
            </a:pPr>
            <a:r>
              <a:rPr lang="en-US" sz="1200" b="1" dirty="0">
                <a:solidFill>
                  <a:srgbClr val="7CE3C3"/>
                </a:solidFill>
              </a:rPr>
              <a:t>Care education</a:t>
            </a:r>
            <a:endParaRPr lang="en-US" sz="1200" dirty="0"/>
          </a:p>
        </p:txBody>
      </p:sp>
      <p:sp>
        <p:nvSpPr>
          <p:cNvPr id="18" name="Text 16"/>
          <p:cNvSpPr/>
          <p:nvPr/>
        </p:nvSpPr>
        <p:spPr>
          <a:xfrm>
            <a:off x="932688" y="3383280"/>
            <a:ext cx="4736592" cy="237744"/>
          </a:xfrm>
          <a:prstGeom prst="rect">
            <a:avLst/>
          </a:prstGeom>
          <a:noFill/>
          <a:ln/>
        </p:spPr>
        <p:txBody>
          <a:bodyPr wrap="square" lIns="254" tIns="254" rIns="254" bIns="254" rtlCol="0" anchor="t">
            <a:normAutofit/>
          </a:bodyPr>
          <a:lstStyle/>
          <a:p>
            <a:pPr marL="0" indent="0">
              <a:buNone/>
            </a:pPr>
            <a:r>
              <a:rPr lang="en-US" sz="1050" dirty="0">
                <a:solidFill>
                  <a:srgbClr val="B7CBC4"/>
                </a:solidFill>
              </a:rPr>
              <a:t>Write a general fall-prevention education note with no patient details.</a:t>
            </a:r>
            <a:endParaRPr lang="en-US" sz="1050" dirty="0"/>
          </a:p>
        </p:txBody>
      </p:sp>
      <p:sp>
        <p:nvSpPr>
          <p:cNvPr id="19" name="Shape 17"/>
          <p:cNvSpPr/>
          <p:nvPr/>
        </p:nvSpPr>
        <p:spPr>
          <a:xfrm>
            <a:off x="6263640" y="2816352"/>
            <a:ext cx="5138928" cy="987552"/>
          </a:xfrm>
          <a:prstGeom prst="roundRect">
            <a:avLst>
              <a:gd name="adj" fmla="val 7407"/>
            </a:avLst>
          </a:prstGeom>
          <a:solidFill>
            <a:srgbClr val="102823"/>
          </a:solidFill>
          <a:ln w="10160">
            <a:solidFill>
              <a:srgbClr val="2A5E54">
                <a:alpha val="90000"/>
              </a:srgbClr>
            </a:solidFill>
            <a:prstDash val="solid"/>
          </a:ln>
        </p:spPr>
        <p:txBody>
          <a:bodyPr/>
          <a:lstStyle/>
          <a:p>
            <a:endParaRPr lang="en-US"/>
          </a:p>
        </p:txBody>
      </p:sp>
      <p:sp>
        <p:nvSpPr>
          <p:cNvPr id="20" name="Text 18"/>
          <p:cNvSpPr/>
          <p:nvPr/>
        </p:nvSpPr>
        <p:spPr>
          <a:xfrm>
            <a:off x="6464808" y="2980944"/>
            <a:ext cx="4736592" cy="320040"/>
          </a:xfrm>
          <a:prstGeom prst="rect">
            <a:avLst/>
          </a:prstGeom>
          <a:noFill/>
          <a:ln/>
        </p:spPr>
        <p:txBody>
          <a:bodyPr wrap="square" lIns="0" tIns="0" rIns="0" bIns="0" rtlCol="0" anchor="ctr">
            <a:normAutofit/>
          </a:bodyPr>
          <a:lstStyle/>
          <a:p>
            <a:pPr marL="0" indent="0">
              <a:buNone/>
            </a:pPr>
            <a:r>
              <a:rPr lang="en-US" sz="1200" b="1" dirty="0">
                <a:solidFill>
                  <a:srgbClr val="7CE3C3"/>
                </a:solidFill>
              </a:rPr>
              <a:t>Email draft</a:t>
            </a:r>
            <a:endParaRPr lang="en-US" sz="1200" dirty="0"/>
          </a:p>
        </p:txBody>
      </p:sp>
      <p:sp>
        <p:nvSpPr>
          <p:cNvPr id="21" name="Text 19"/>
          <p:cNvSpPr/>
          <p:nvPr/>
        </p:nvSpPr>
        <p:spPr>
          <a:xfrm>
            <a:off x="6464808" y="3383280"/>
            <a:ext cx="4736592" cy="237744"/>
          </a:xfrm>
          <a:prstGeom prst="rect">
            <a:avLst/>
          </a:prstGeom>
          <a:noFill/>
          <a:ln/>
        </p:spPr>
        <p:txBody>
          <a:bodyPr wrap="square" lIns="254" tIns="254" rIns="254" bIns="254" rtlCol="0" anchor="t">
            <a:normAutofit/>
          </a:bodyPr>
          <a:lstStyle/>
          <a:p>
            <a:pPr marL="0" indent="0">
              <a:buNone/>
            </a:pPr>
            <a:r>
              <a:rPr lang="en-US" sz="1050" dirty="0">
                <a:solidFill>
                  <a:srgbClr val="B7CBC4"/>
                </a:solidFill>
              </a:rPr>
              <a:t>Turn this rough internal note into a clear office email.</a:t>
            </a:r>
            <a:endParaRPr lang="en-US" sz="1050" dirty="0"/>
          </a:p>
        </p:txBody>
      </p:sp>
      <p:sp>
        <p:nvSpPr>
          <p:cNvPr id="22" name="Shape 20"/>
          <p:cNvSpPr/>
          <p:nvPr/>
        </p:nvSpPr>
        <p:spPr>
          <a:xfrm>
            <a:off x="731520" y="4187952"/>
            <a:ext cx="5138928" cy="987552"/>
          </a:xfrm>
          <a:prstGeom prst="roundRect">
            <a:avLst>
              <a:gd name="adj" fmla="val 7407"/>
            </a:avLst>
          </a:prstGeom>
          <a:solidFill>
            <a:srgbClr val="0E2521"/>
          </a:solidFill>
          <a:ln w="10160">
            <a:solidFill>
              <a:srgbClr val="2A5E54">
                <a:alpha val="90000"/>
              </a:srgbClr>
            </a:solidFill>
            <a:prstDash val="solid"/>
          </a:ln>
        </p:spPr>
        <p:txBody>
          <a:bodyPr/>
          <a:lstStyle/>
          <a:p>
            <a:endParaRPr lang="en-US"/>
          </a:p>
        </p:txBody>
      </p:sp>
      <p:sp>
        <p:nvSpPr>
          <p:cNvPr id="23" name="Text 21"/>
          <p:cNvSpPr/>
          <p:nvPr/>
        </p:nvSpPr>
        <p:spPr>
          <a:xfrm>
            <a:off x="932688" y="4352544"/>
            <a:ext cx="4736592" cy="320040"/>
          </a:xfrm>
          <a:prstGeom prst="rect">
            <a:avLst/>
          </a:prstGeom>
          <a:noFill/>
          <a:ln/>
        </p:spPr>
        <p:txBody>
          <a:bodyPr wrap="square" lIns="0" tIns="0" rIns="0" bIns="0" rtlCol="0" anchor="ctr">
            <a:normAutofit/>
          </a:bodyPr>
          <a:lstStyle/>
          <a:p>
            <a:pPr marL="0" indent="0">
              <a:buNone/>
            </a:pPr>
            <a:r>
              <a:rPr lang="en-US" sz="1200" b="1" dirty="0">
                <a:solidFill>
                  <a:srgbClr val="7CE3C3"/>
                </a:solidFill>
              </a:rPr>
              <a:t>Translation draft</a:t>
            </a:r>
            <a:endParaRPr lang="en-US" sz="1200" dirty="0"/>
          </a:p>
        </p:txBody>
      </p:sp>
      <p:sp>
        <p:nvSpPr>
          <p:cNvPr id="24" name="Text 22"/>
          <p:cNvSpPr/>
          <p:nvPr/>
        </p:nvSpPr>
        <p:spPr>
          <a:xfrm>
            <a:off x="932688" y="4754880"/>
            <a:ext cx="4736592" cy="237744"/>
          </a:xfrm>
          <a:prstGeom prst="rect">
            <a:avLst/>
          </a:prstGeom>
          <a:noFill/>
          <a:ln/>
        </p:spPr>
        <p:txBody>
          <a:bodyPr wrap="square" lIns="254" tIns="254" rIns="254" bIns="254" rtlCol="0" anchor="t">
            <a:normAutofit/>
          </a:bodyPr>
          <a:lstStyle/>
          <a:p>
            <a:pPr marL="0" indent="0">
              <a:buNone/>
            </a:pPr>
            <a:r>
              <a:rPr lang="en-US" sz="1050" dirty="0">
                <a:solidFill>
                  <a:srgbClr val="B7CBC4"/>
                </a:solidFill>
              </a:rPr>
              <a:t>Translate this general agency message into Spanish for staff review.</a:t>
            </a:r>
            <a:endParaRPr lang="en-US" sz="1050" dirty="0"/>
          </a:p>
        </p:txBody>
      </p:sp>
      <p:sp>
        <p:nvSpPr>
          <p:cNvPr id="25" name="Shape 23"/>
          <p:cNvSpPr/>
          <p:nvPr/>
        </p:nvSpPr>
        <p:spPr>
          <a:xfrm>
            <a:off x="6263640" y="4187952"/>
            <a:ext cx="5138928" cy="987552"/>
          </a:xfrm>
          <a:prstGeom prst="roundRect">
            <a:avLst>
              <a:gd name="adj" fmla="val 7407"/>
            </a:avLst>
          </a:prstGeom>
          <a:solidFill>
            <a:srgbClr val="102823"/>
          </a:solidFill>
          <a:ln w="10160">
            <a:solidFill>
              <a:srgbClr val="2A5E54">
                <a:alpha val="90000"/>
              </a:srgbClr>
            </a:solidFill>
            <a:prstDash val="solid"/>
          </a:ln>
        </p:spPr>
        <p:txBody>
          <a:bodyPr/>
          <a:lstStyle/>
          <a:p>
            <a:endParaRPr lang="en-US"/>
          </a:p>
        </p:txBody>
      </p:sp>
      <p:sp>
        <p:nvSpPr>
          <p:cNvPr id="26" name="Text 24"/>
          <p:cNvSpPr/>
          <p:nvPr/>
        </p:nvSpPr>
        <p:spPr>
          <a:xfrm>
            <a:off x="6464808" y="4352544"/>
            <a:ext cx="4736592" cy="320040"/>
          </a:xfrm>
          <a:prstGeom prst="rect">
            <a:avLst/>
          </a:prstGeom>
          <a:noFill/>
          <a:ln/>
        </p:spPr>
        <p:txBody>
          <a:bodyPr wrap="square" lIns="0" tIns="0" rIns="0" bIns="0" rtlCol="0" anchor="ctr">
            <a:normAutofit/>
          </a:bodyPr>
          <a:lstStyle/>
          <a:p>
            <a:pPr marL="0" indent="0">
              <a:buNone/>
            </a:pPr>
            <a:r>
              <a:rPr lang="en-US" sz="1200" b="1" dirty="0">
                <a:solidFill>
                  <a:srgbClr val="7CE3C3"/>
                </a:solidFill>
              </a:rPr>
              <a:t>Checklist creation</a:t>
            </a:r>
            <a:endParaRPr lang="en-US" sz="1200" dirty="0"/>
          </a:p>
        </p:txBody>
      </p:sp>
      <p:sp>
        <p:nvSpPr>
          <p:cNvPr id="27" name="Text 25"/>
          <p:cNvSpPr/>
          <p:nvPr/>
        </p:nvSpPr>
        <p:spPr>
          <a:xfrm>
            <a:off x="6464808" y="4754880"/>
            <a:ext cx="4736592" cy="237744"/>
          </a:xfrm>
          <a:prstGeom prst="rect">
            <a:avLst/>
          </a:prstGeom>
          <a:noFill/>
          <a:ln/>
        </p:spPr>
        <p:txBody>
          <a:bodyPr wrap="square" lIns="254" tIns="254" rIns="254" bIns="254" rtlCol="0" anchor="t">
            <a:normAutofit/>
          </a:bodyPr>
          <a:lstStyle/>
          <a:p>
            <a:pPr marL="0" indent="0">
              <a:buNone/>
            </a:pPr>
            <a:r>
              <a:rPr lang="en-US" sz="1050" dirty="0">
                <a:solidFill>
                  <a:srgbClr val="B7CBC4"/>
                </a:solidFill>
              </a:rPr>
              <a:t>Convert this procedure into a step-by-step checklist.</a:t>
            </a:r>
            <a:endParaRPr lang="en-US" sz="1050" dirty="0"/>
          </a:p>
        </p:txBody>
      </p:sp>
      <p:sp>
        <p:nvSpPr>
          <p:cNvPr id="28"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71412"/>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71412"/>
          </a:solidFill>
          <a:ln w="12700">
            <a:solidFill>
              <a:srgbClr val="071412"/>
            </a:solidFill>
            <a:prstDash val="solid"/>
          </a:ln>
        </p:spPr>
        <p:txBody>
          <a:bodyPr/>
          <a:lstStyle/>
          <a:p>
            <a:endParaRPr lang="en-US"/>
          </a:p>
        </p:txBody>
      </p:sp>
      <p:sp>
        <p:nvSpPr>
          <p:cNvPr id="3" name="Shape 1"/>
          <p:cNvSpPr/>
          <p:nvPr/>
        </p:nvSpPr>
        <p:spPr>
          <a:xfrm rot="1500000">
            <a:off x="8595360" y="-1097280"/>
            <a:ext cx="4572000" cy="3840480"/>
          </a:xfrm>
          <a:prstGeom prst="arc">
            <a:avLst/>
          </a:prstGeom>
          <a:noFill/>
          <a:ln w="15240">
            <a:solidFill>
              <a:srgbClr val="18443D">
                <a:alpha val="70000"/>
              </a:srgbClr>
            </a:solidFill>
            <a:prstDash val="solid"/>
          </a:ln>
        </p:spPr>
        <p:txBody>
          <a:bodyPr/>
          <a:lstStyle/>
          <a:p>
            <a:endParaRPr lang="en-US"/>
          </a:p>
        </p:txBody>
      </p:sp>
      <p:sp>
        <p:nvSpPr>
          <p:cNvPr id="4" name="Shape 2"/>
          <p:cNvSpPr/>
          <p:nvPr/>
        </p:nvSpPr>
        <p:spPr>
          <a:xfrm rot="-1200000">
            <a:off x="-1463040" y="4754880"/>
            <a:ext cx="3657600" cy="2743200"/>
          </a:xfrm>
          <a:prstGeom prst="arc">
            <a:avLst/>
          </a:prstGeom>
          <a:noFill/>
          <a:ln w="15240">
            <a:solidFill>
              <a:srgbClr val="12322D">
                <a:alpha val="90000"/>
              </a:srgbClr>
            </a:solidFill>
            <a:prstDash val="solid"/>
          </a:ln>
        </p:spPr>
        <p:txBody>
          <a:bodyPr/>
          <a:lstStyle/>
          <a:p>
            <a:endParaRPr lang="en-US"/>
          </a:p>
        </p:txBody>
      </p:sp>
      <p:sp>
        <p:nvSpPr>
          <p:cNvPr id="5" name="Text 3"/>
          <p:cNvSpPr/>
          <p:nvPr/>
        </p:nvSpPr>
        <p:spPr>
          <a:xfrm>
            <a:off x="603504" y="256032"/>
            <a:ext cx="1645920" cy="228600"/>
          </a:xfrm>
          <a:prstGeom prst="rect">
            <a:avLst/>
          </a:prstGeom>
          <a:noFill/>
          <a:ln/>
        </p:spPr>
        <p:txBody>
          <a:bodyPr wrap="square" lIns="0" tIns="0" rIns="0" bIns="0" rtlCol="0" anchor="ctr"/>
          <a:lstStyle/>
          <a:p>
            <a:pPr marL="0" indent="0">
              <a:buNone/>
            </a:pPr>
            <a:r>
              <a:rPr lang="en-US" sz="1200" b="1" dirty="0">
                <a:solidFill>
                  <a:srgbClr val="F4F5F0"/>
                </a:solidFill>
              </a:rPr>
              <a:t>Metaverde.</a:t>
            </a:r>
            <a:endParaRPr lang="en-US" sz="1200" dirty="0"/>
          </a:p>
        </p:txBody>
      </p:sp>
      <p:sp>
        <p:nvSpPr>
          <p:cNvPr id="6" name="Shape 4"/>
          <p:cNvSpPr/>
          <p:nvPr/>
        </p:nvSpPr>
        <p:spPr>
          <a:xfrm>
            <a:off x="9235440" y="256032"/>
            <a:ext cx="2331720" cy="292608"/>
          </a:xfrm>
          <a:prstGeom prst="roundRect">
            <a:avLst>
              <a:gd name="adj" fmla="val 15625"/>
            </a:avLst>
          </a:prstGeom>
          <a:solidFill>
            <a:srgbClr val="0F2F2A">
              <a:alpha val="98000"/>
            </a:srgbClr>
          </a:solidFill>
          <a:ln w="7620">
            <a:solidFill>
              <a:srgbClr val="7CE3C3">
                <a:alpha val="80000"/>
              </a:srgbClr>
            </a:solidFill>
            <a:prstDash val="solid"/>
          </a:ln>
        </p:spPr>
        <p:txBody>
          <a:bodyPr/>
          <a:lstStyle/>
          <a:p>
            <a:endParaRPr lang="en-US"/>
          </a:p>
        </p:txBody>
      </p:sp>
      <p:sp>
        <p:nvSpPr>
          <p:cNvPr id="7" name="Text 5"/>
          <p:cNvSpPr/>
          <p:nvPr/>
        </p:nvSpPr>
        <p:spPr>
          <a:xfrm>
            <a:off x="9326880" y="310896"/>
            <a:ext cx="2148840" cy="146304"/>
          </a:xfrm>
          <a:prstGeom prst="rect">
            <a:avLst/>
          </a:prstGeom>
          <a:noFill/>
          <a:ln/>
        </p:spPr>
        <p:txBody>
          <a:bodyPr wrap="square" lIns="0" tIns="0" rIns="0" bIns="0" rtlCol="0" anchor="ctr">
            <a:normAutofit/>
          </a:bodyPr>
          <a:lstStyle/>
          <a:p>
            <a:pPr marL="0" indent="0" algn="ctr">
              <a:buNone/>
            </a:pPr>
            <a:r>
              <a:rPr lang="en-US" sz="780" b="1" dirty="0">
                <a:solidFill>
                  <a:srgbClr val="7CE3C3"/>
                </a:solidFill>
              </a:rPr>
              <a:t>OPENAI SMB CHANNEL PARTNER</a:t>
            </a:r>
            <a:endParaRPr lang="en-US" sz="780" dirty="0"/>
          </a:p>
        </p:txBody>
      </p:sp>
      <p:sp>
        <p:nvSpPr>
          <p:cNvPr id="8" name="Text 6"/>
          <p:cNvSpPr/>
          <p:nvPr/>
        </p:nvSpPr>
        <p:spPr>
          <a:xfrm>
            <a:off x="594360" y="438912"/>
            <a:ext cx="8778240" cy="502920"/>
          </a:xfrm>
          <a:prstGeom prst="rect">
            <a:avLst/>
          </a:prstGeom>
          <a:noFill/>
          <a:ln/>
        </p:spPr>
        <p:txBody>
          <a:bodyPr wrap="square" lIns="0" tIns="0" rIns="0" bIns="0" rtlCol="0" anchor="ctr"/>
          <a:lstStyle/>
          <a:p>
            <a:pPr marL="0" indent="0">
              <a:buNone/>
            </a:pPr>
            <a:r>
              <a:rPr lang="en-US" sz="2500" b="1" dirty="0">
                <a:solidFill>
                  <a:srgbClr val="F4F5F0"/>
                </a:solidFill>
                <a:latin typeface="Aptos Display" pitchFamily="34" charset="0"/>
                <a:ea typeface="Aptos Display" pitchFamily="34" charset="-122"/>
                <a:cs typeface="Aptos Display" pitchFamily="34" charset="-120"/>
              </a:rPr>
              <a:t>A simple rollout plan</a:t>
            </a:r>
            <a:endParaRPr lang="en-US" sz="2500" dirty="0"/>
          </a:p>
        </p:txBody>
      </p:sp>
      <p:sp>
        <p:nvSpPr>
          <p:cNvPr id="9" name="Text 7"/>
          <p:cNvSpPr/>
          <p:nvPr/>
        </p:nvSpPr>
        <p:spPr>
          <a:xfrm>
            <a:off x="612648" y="996696"/>
            <a:ext cx="8138160" cy="320040"/>
          </a:xfrm>
          <a:prstGeom prst="rect">
            <a:avLst/>
          </a:prstGeom>
          <a:noFill/>
          <a:ln/>
        </p:spPr>
        <p:txBody>
          <a:bodyPr wrap="square" lIns="0" tIns="0" rIns="0" bIns="0" rtlCol="0" anchor="ctr"/>
          <a:lstStyle/>
          <a:p>
            <a:pPr marL="0" indent="0">
              <a:buNone/>
            </a:pPr>
            <a:r>
              <a:rPr lang="en-US" sz="1050" dirty="0">
                <a:solidFill>
                  <a:srgbClr val="B7CBC4"/>
                </a:solidFill>
              </a:rPr>
              <a:t>Start small, make the rules clear, then expand.</a:t>
            </a:r>
            <a:endParaRPr lang="en-US" sz="1050" dirty="0"/>
          </a:p>
        </p:txBody>
      </p:sp>
      <p:sp>
        <p:nvSpPr>
          <p:cNvPr id="10" name="Shape 8"/>
          <p:cNvSpPr/>
          <p:nvPr/>
        </p:nvSpPr>
        <p:spPr>
          <a:xfrm>
            <a:off x="685800" y="1627632"/>
            <a:ext cx="1874520" cy="3429000"/>
          </a:xfrm>
          <a:prstGeom prst="roundRect">
            <a:avLst>
              <a:gd name="adj" fmla="val 3902"/>
            </a:avLst>
          </a:prstGeom>
          <a:solidFill>
            <a:srgbClr val="14352F"/>
          </a:solidFill>
          <a:ln w="10160">
            <a:solidFill>
              <a:srgbClr val="4AAE98"/>
            </a:solidFill>
            <a:prstDash val="solid"/>
          </a:ln>
        </p:spPr>
        <p:txBody>
          <a:bodyPr/>
          <a:lstStyle/>
          <a:p>
            <a:endParaRPr lang="en-US"/>
          </a:p>
        </p:txBody>
      </p:sp>
      <p:sp>
        <p:nvSpPr>
          <p:cNvPr id="11" name="Text 9"/>
          <p:cNvSpPr/>
          <p:nvPr/>
        </p:nvSpPr>
        <p:spPr>
          <a:xfrm>
            <a:off x="1252728" y="1847088"/>
            <a:ext cx="731520" cy="548640"/>
          </a:xfrm>
          <a:prstGeom prst="rect">
            <a:avLst/>
          </a:prstGeom>
          <a:noFill/>
          <a:ln/>
        </p:spPr>
        <p:txBody>
          <a:bodyPr wrap="square" lIns="0" tIns="0" rIns="0" bIns="0" rtlCol="0" anchor="ctr"/>
          <a:lstStyle/>
          <a:p>
            <a:pPr marL="0" indent="0" algn="ctr">
              <a:buNone/>
            </a:pPr>
            <a:r>
              <a:rPr lang="en-US" sz="2800" b="1" dirty="0">
                <a:solidFill>
                  <a:srgbClr val="7CE3C3"/>
                </a:solidFill>
              </a:rPr>
              <a:t>1</a:t>
            </a:r>
            <a:endParaRPr lang="en-US" sz="2800" dirty="0"/>
          </a:p>
        </p:txBody>
      </p:sp>
      <p:sp>
        <p:nvSpPr>
          <p:cNvPr id="12" name="Text 10"/>
          <p:cNvSpPr/>
          <p:nvPr/>
        </p:nvSpPr>
        <p:spPr>
          <a:xfrm>
            <a:off x="850392" y="2606040"/>
            <a:ext cx="1554480" cy="256032"/>
          </a:xfrm>
          <a:prstGeom prst="rect">
            <a:avLst/>
          </a:prstGeom>
          <a:noFill/>
          <a:ln/>
        </p:spPr>
        <p:txBody>
          <a:bodyPr wrap="square" lIns="0" tIns="0" rIns="0" bIns="0" rtlCol="0" anchor="ctr"/>
          <a:lstStyle/>
          <a:p>
            <a:pPr marL="0" indent="0" algn="ctr">
              <a:buNone/>
            </a:pPr>
            <a:r>
              <a:rPr lang="en-US" sz="1400" b="1" dirty="0">
                <a:solidFill>
                  <a:srgbClr val="F4F5F0"/>
                </a:solidFill>
              </a:rPr>
              <a:t>Assess</a:t>
            </a:r>
            <a:endParaRPr lang="en-US" sz="1400" dirty="0"/>
          </a:p>
        </p:txBody>
      </p:sp>
      <p:sp>
        <p:nvSpPr>
          <p:cNvPr id="13" name="Text 11"/>
          <p:cNvSpPr/>
          <p:nvPr/>
        </p:nvSpPr>
        <p:spPr>
          <a:xfrm>
            <a:off x="886968" y="3072384"/>
            <a:ext cx="1481328" cy="1234440"/>
          </a:xfrm>
          <a:prstGeom prst="rect">
            <a:avLst/>
          </a:prstGeom>
          <a:noFill/>
          <a:ln/>
        </p:spPr>
        <p:txBody>
          <a:bodyPr wrap="square" lIns="381" tIns="381" rIns="381" bIns="381" rtlCol="0" anchor="ctr">
            <a:normAutofit/>
          </a:bodyPr>
          <a:lstStyle/>
          <a:p>
            <a:pPr marL="0" indent="0" algn="ctr">
              <a:buNone/>
            </a:pPr>
            <a:r>
              <a:rPr lang="en-US" sz="930" dirty="0">
                <a:solidFill>
                  <a:srgbClr val="B7CBC4"/>
                </a:solidFill>
              </a:rPr>
              <a:t>Identify how staff are already using AI and where the agency needs guardrails.</a:t>
            </a:r>
            <a:endParaRPr lang="en-US" sz="930" dirty="0"/>
          </a:p>
        </p:txBody>
      </p:sp>
      <p:sp>
        <p:nvSpPr>
          <p:cNvPr id="14" name="Shape 12"/>
          <p:cNvSpPr/>
          <p:nvPr/>
        </p:nvSpPr>
        <p:spPr>
          <a:xfrm>
            <a:off x="2953512" y="1627632"/>
            <a:ext cx="1874520" cy="3429000"/>
          </a:xfrm>
          <a:prstGeom prst="roundRect">
            <a:avLst>
              <a:gd name="adj" fmla="val 3902"/>
            </a:avLst>
          </a:prstGeom>
          <a:solidFill>
            <a:srgbClr val="102722"/>
          </a:solidFill>
          <a:ln w="10160">
            <a:solidFill>
              <a:srgbClr val="285C52"/>
            </a:solidFill>
            <a:prstDash val="solid"/>
          </a:ln>
        </p:spPr>
        <p:txBody>
          <a:bodyPr/>
          <a:lstStyle/>
          <a:p>
            <a:endParaRPr lang="en-US"/>
          </a:p>
        </p:txBody>
      </p:sp>
      <p:sp>
        <p:nvSpPr>
          <p:cNvPr id="15" name="Text 13"/>
          <p:cNvSpPr/>
          <p:nvPr/>
        </p:nvSpPr>
        <p:spPr>
          <a:xfrm>
            <a:off x="3520440" y="1847088"/>
            <a:ext cx="731520" cy="548640"/>
          </a:xfrm>
          <a:prstGeom prst="rect">
            <a:avLst/>
          </a:prstGeom>
          <a:noFill/>
          <a:ln/>
        </p:spPr>
        <p:txBody>
          <a:bodyPr wrap="square" lIns="0" tIns="0" rIns="0" bIns="0" rtlCol="0" anchor="ctr"/>
          <a:lstStyle/>
          <a:p>
            <a:pPr marL="0" indent="0" algn="ctr">
              <a:buNone/>
            </a:pPr>
            <a:r>
              <a:rPr lang="en-US" sz="2800" b="1" dirty="0">
                <a:solidFill>
                  <a:srgbClr val="7CE3C3"/>
                </a:solidFill>
              </a:rPr>
              <a:t>2</a:t>
            </a:r>
            <a:endParaRPr lang="en-US" sz="2800" dirty="0"/>
          </a:p>
        </p:txBody>
      </p:sp>
      <p:sp>
        <p:nvSpPr>
          <p:cNvPr id="16" name="Text 14"/>
          <p:cNvSpPr/>
          <p:nvPr/>
        </p:nvSpPr>
        <p:spPr>
          <a:xfrm>
            <a:off x="3118104" y="2606040"/>
            <a:ext cx="1554480" cy="256032"/>
          </a:xfrm>
          <a:prstGeom prst="rect">
            <a:avLst/>
          </a:prstGeom>
          <a:noFill/>
          <a:ln/>
        </p:spPr>
        <p:txBody>
          <a:bodyPr wrap="square" lIns="0" tIns="0" rIns="0" bIns="0" rtlCol="0" anchor="ctr"/>
          <a:lstStyle/>
          <a:p>
            <a:pPr marL="0" indent="0" algn="ctr">
              <a:buNone/>
            </a:pPr>
            <a:r>
              <a:rPr lang="en-US" sz="1400" b="1" dirty="0">
                <a:solidFill>
                  <a:srgbClr val="F4F5F0"/>
                </a:solidFill>
              </a:rPr>
              <a:t>Setup</a:t>
            </a:r>
            <a:endParaRPr lang="en-US" sz="1400" dirty="0"/>
          </a:p>
        </p:txBody>
      </p:sp>
      <p:sp>
        <p:nvSpPr>
          <p:cNvPr id="17" name="Text 15"/>
          <p:cNvSpPr/>
          <p:nvPr/>
        </p:nvSpPr>
        <p:spPr>
          <a:xfrm>
            <a:off x="3154680" y="3072384"/>
            <a:ext cx="1481328" cy="1234440"/>
          </a:xfrm>
          <a:prstGeom prst="rect">
            <a:avLst/>
          </a:prstGeom>
          <a:noFill/>
          <a:ln/>
        </p:spPr>
        <p:txBody>
          <a:bodyPr wrap="square" lIns="381" tIns="381" rIns="381" bIns="381" rtlCol="0" anchor="ctr">
            <a:normAutofit/>
          </a:bodyPr>
          <a:lstStyle/>
          <a:p>
            <a:pPr marL="0" indent="0" algn="ctr">
              <a:buNone/>
            </a:pPr>
            <a:r>
              <a:rPr lang="en-US" sz="930" dirty="0">
                <a:solidFill>
                  <a:srgbClr val="B7CBC4"/>
                </a:solidFill>
              </a:rPr>
              <a:t>Create the business workspace and invite the right initial users.</a:t>
            </a:r>
            <a:endParaRPr lang="en-US" sz="930" dirty="0"/>
          </a:p>
        </p:txBody>
      </p:sp>
      <p:sp>
        <p:nvSpPr>
          <p:cNvPr id="18" name="Shape 16"/>
          <p:cNvSpPr/>
          <p:nvPr/>
        </p:nvSpPr>
        <p:spPr>
          <a:xfrm>
            <a:off x="5221224" y="1627632"/>
            <a:ext cx="1874520" cy="3429000"/>
          </a:xfrm>
          <a:prstGeom prst="roundRect">
            <a:avLst>
              <a:gd name="adj" fmla="val 3902"/>
            </a:avLst>
          </a:prstGeom>
          <a:solidFill>
            <a:srgbClr val="102722"/>
          </a:solidFill>
          <a:ln w="10160">
            <a:solidFill>
              <a:srgbClr val="285C52"/>
            </a:solidFill>
            <a:prstDash val="solid"/>
          </a:ln>
        </p:spPr>
        <p:txBody>
          <a:bodyPr/>
          <a:lstStyle/>
          <a:p>
            <a:endParaRPr lang="en-US"/>
          </a:p>
        </p:txBody>
      </p:sp>
      <p:sp>
        <p:nvSpPr>
          <p:cNvPr id="19" name="Text 17"/>
          <p:cNvSpPr/>
          <p:nvPr/>
        </p:nvSpPr>
        <p:spPr>
          <a:xfrm>
            <a:off x="5788152" y="1847088"/>
            <a:ext cx="731520" cy="548640"/>
          </a:xfrm>
          <a:prstGeom prst="rect">
            <a:avLst/>
          </a:prstGeom>
          <a:noFill/>
          <a:ln/>
        </p:spPr>
        <p:txBody>
          <a:bodyPr wrap="square" lIns="0" tIns="0" rIns="0" bIns="0" rtlCol="0" anchor="ctr"/>
          <a:lstStyle/>
          <a:p>
            <a:pPr marL="0" indent="0" algn="ctr">
              <a:buNone/>
            </a:pPr>
            <a:r>
              <a:rPr lang="en-US" sz="2800" b="1" dirty="0">
                <a:solidFill>
                  <a:srgbClr val="7CE3C3"/>
                </a:solidFill>
              </a:rPr>
              <a:t>3</a:t>
            </a:r>
            <a:endParaRPr lang="en-US" sz="2800" dirty="0"/>
          </a:p>
        </p:txBody>
      </p:sp>
      <p:sp>
        <p:nvSpPr>
          <p:cNvPr id="20" name="Text 18"/>
          <p:cNvSpPr/>
          <p:nvPr/>
        </p:nvSpPr>
        <p:spPr>
          <a:xfrm>
            <a:off x="5385816" y="2606040"/>
            <a:ext cx="1554480" cy="256032"/>
          </a:xfrm>
          <a:prstGeom prst="rect">
            <a:avLst/>
          </a:prstGeom>
          <a:noFill/>
          <a:ln/>
        </p:spPr>
        <p:txBody>
          <a:bodyPr wrap="square" lIns="0" tIns="0" rIns="0" bIns="0" rtlCol="0" anchor="ctr"/>
          <a:lstStyle/>
          <a:p>
            <a:pPr marL="0" indent="0" algn="ctr">
              <a:buNone/>
            </a:pPr>
            <a:r>
              <a:rPr lang="en-US" sz="1400" b="1" dirty="0">
                <a:solidFill>
                  <a:srgbClr val="F4F5F0"/>
                </a:solidFill>
              </a:rPr>
              <a:t>Policy</a:t>
            </a:r>
            <a:endParaRPr lang="en-US" sz="1400" dirty="0"/>
          </a:p>
        </p:txBody>
      </p:sp>
      <p:sp>
        <p:nvSpPr>
          <p:cNvPr id="21" name="Text 19"/>
          <p:cNvSpPr/>
          <p:nvPr/>
        </p:nvSpPr>
        <p:spPr>
          <a:xfrm>
            <a:off x="5422392" y="3072384"/>
            <a:ext cx="1481328" cy="1234440"/>
          </a:xfrm>
          <a:prstGeom prst="rect">
            <a:avLst/>
          </a:prstGeom>
          <a:noFill/>
          <a:ln/>
        </p:spPr>
        <p:txBody>
          <a:bodyPr wrap="square" lIns="381" tIns="381" rIns="381" bIns="381" rtlCol="0" anchor="ctr">
            <a:normAutofit/>
          </a:bodyPr>
          <a:lstStyle/>
          <a:p>
            <a:pPr marL="0" indent="0" algn="ctr">
              <a:buNone/>
            </a:pPr>
            <a:r>
              <a:rPr lang="en-US" sz="930" dirty="0">
                <a:solidFill>
                  <a:srgbClr val="B7CBC4"/>
                </a:solidFill>
              </a:rPr>
              <a:t>Put clear non-PHI rules and human review expectations in writing.</a:t>
            </a:r>
            <a:endParaRPr lang="en-US" sz="930" dirty="0"/>
          </a:p>
        </p:txBody>
      </p:sp>
      <p:sp>
        <p:nvSpPr>
          <p:cNvPr id="22" name="Shape 20"/>
          <p:cNvSpPr/>
          <p:nvPr/>
        </p:nvSpPr>
        <p:spPr>
          <a:xfrm>
            <a:off x="7488936" y="1627632"/>
            <a:ext cx="1874520" cy="3429000"/>
          </a:xfrm>
          <a:prstGeom prst="roundRect">
            <a:avLst>
              <a:gd name="adj" fmla="val 3902"/>
            </a:avLst>
          </a:prstGeom>
          <a:solidFill>
            <a:srgbClr val="102722"/>
          </a:solidFill>
          <a:ln w="10160">
            <a:solidFill>
              <a:srgbClr val="285C52"/>
            </a:solidFill>
            <a:prstDash val="solid"/>
          </a:ln>
        </p:spPr>
        <p:txBody>
          <a:bodyPr/>
          <a:lstStyle/>
          <a:p>
            <a:endParaRPr lang="en-US"/>
          </a:p>
        </p:txBody>
      </p:sp>
      <p:sp>
        <p:nvSpPr>
          <p:cNvPr id="23" name="Text 21"/>
          <p:cNvSpPr/>
          <p:nvPr/>
        </p:nvSpPr>
        <p:spPr>
          <a:xfrm>
            <a:off x="8055864" y="1847088"/>
            <a:ext cx="731520" cy="548640"/>
          </a:xfrm>
          <a:prstGeom prst="rect">
            <a:avLst/>
          </a:prstGeom>
          <a:noFill/>
          <a:ln/>
        </p:spPr>
        <p:txBody>
          <a:bodyPr wrap="square" lIns="0" tIns="0" rIns="0" bIns="0" rtlCol="0" anchor="ctr"/>
          <a:lstStyle/>
          <a:p>
            <a:pPr marL="0" indent="0" algn="ctr">
              <a:buNone/>
            </a:pPr>
            <a:r>
              <a:rPr lang="en-US" sz="2800" b="1" dirty="0">
                <a:solidFill>
                  <a:srgbClr val="7CE3C3"/>
                </a:solidFill>
              </a:rPr>
              <a:t>4</a:t>
            </a:r>
            <a:endParaRPr lang="en-US" sz="2800" dirty="0"/>
          </a:p>
        </p:txBody>
      </p:sp>
      <p:sp>
        <p:nvSpPr>
          <p:cNvPr id="24" name="Text 22"/>
          <p:cNvSpPr/>
          <p:nvPr/>
        </p:nvSpPr>
        <p:spPr>
          <a:xfrm>
            <a:off x="7653528" y="2606040"/>
            <a:ext cx="1554480" cy="256032"/>
          </a:xfrm>
          <a:prstGeom prst="rect">
            <a:avLst/>
          </a:prstGeom>
          <a:noFill/>
          <a:ln/>
        </p:spPr>
        <p:txBody>
          <a:bodyPr wrap="square" lIns="0" tIns="0" rIns="0" bIns="0" rtlCol="0" anchor="ctr"/>
          <a:lstStyle/>
          <a:p>
            <a:pPr marL="0" indent="0" algn="ctr">
              <a:buNone/>
            </a:pPr>
            <a:r>
              <a:rPr lang="en-US" sz="1400" b="1" dirty="0">
                <a:solidFill>
                  <a:srgbClr val="F4F5F0"/>
                </a:solidFill>
              </a:rPr>
              <a:t>Train</a:t>
            </a:r>
            <a:endParaRPr lang="en-US" sz="1400" dirty="0"/>
          </a:p>
        </p:txBody>
      </p:sp>
      <p:sp>
        <p:nvSpPr>
          <p:cNvPr id="25" name="Text 23"/>
          <p:cNvSpPr/>
          <p:nvPr/>
        </p:nvSpPr>
        <p:spPr>
          <a:xfrm>
            <a:off x="7690104" y="3072384"/>
            <a:ext cx="1481328" cy="1234440"/>
          </a:xfrm>
          <a:prstGeom prst="rect">
            <a:avLst/>
          </a:prstGeom>
          <a:noFill/>
          <a:ln/>
        </p:spPr>
        <p:txBody>
          <a:bodyPr wrap="square" lIns="381" tIns="381" rIns="381" bIns="381" rtlCol="0" anchor="ctr">
            <a:normAutofit/>
          </a:bodyPr>
          <a:lstStyle/>
          <a:p>
            <a:pPr marL="0" indent="0" algn="ctr">
              <a:buNone/>
            </a:pPr>
            <a:r>
              <a:rPr lang="en-US" sz="930" dirty="0">
                <a:solidFill>
                  <a:srgbClr val="B7CBC4"/>
                </a:solidFill>
              </a:rPr>
              <a:t>Train staff on safe prompts, uploads, and practical workflows.</a:t>
            </a:r>
            <a:endParaRPr lang="en-US" sz="930" dirty="0"/>
          </a:p>
        </p:txBody>
      </p:sp>
      <p:sp>
        <p:nvSpPr>
          <p:cNvPr id="26" name="Shape 24"/>
          <p:cNvSpPr/>
          <p:nvPr/>
        </p:nvSpPr>
        <p:spPr>
          <a:xfrm>
            <a:off x="9756648" y="1627632"/>
            <a:ext cx="1874520" cy="3429000"/>
          </a:xfrm>
          <a:prstGeom prst="roundRect">
            <a:avLst>
              <a:gd name="adj" fmla="val 3902"/>
            </a:avLst>
          </a:prstGeom>
          <a:solidFill>
            <a:srgbClr val="102722"/>
          </a:solidFill>
          <a:ln w="10160">
            <a:solidFill>
              <a:srgbClr val="285C52"/>
            </a:solidFill>
            <a:prstDash val="solid"/>
          </a:ln>
        </p:spPr>
        <p:txBody>
          <a:bodyPr/>
          <a:lstStyle/>
          <a:p>
            <a:endParaRPr lang="en-US"/>
          </a:p>
        </p:txBody>
      </p:sp>
      <p:sp>
        <p:nvSpPr>
          <p:cNvPr id="27" name="Text 25"/>
          <p:cNvSpPr/>
          <p:nvPr/>
        </p:nvSpPr>
        <p:spPr>
          <a:xfrm>
            <a:off x="10323576" y="1847088"/>
            <a:ext cx="731520" cy="548640"/>
          </a:xfrm>
          <a:prstGeom prst="rect">
            <a:avLst/>
          </a:prstGeom>
          <a:noFill/>
          <a:ln/>
        </p:spPr>
        <p:txBody>
          <a:bodyPr wrap="square" lIns="0" tIns="0" rIns="0" bIns="0" rtlCol="0" anchor="ctr"/>
          <a:lstStyle/>
          <a:p>
            <a:pPr marL="0" indent="0" algn="ctr">
              <a:buNone/>
            </a:pPr>
            <a:r>
              <a:rPr lang="en-US" sz="2800" b="1" dirty="0">
                <a:solidFill>
                  <a:srgbClr val="7CE3C3"/>
                </a:solidFill>
              </a:rPr>
              <a:t>5</a:t>
            </a:r>
            <a:endParaRPr lang="en-US" sz="2800" dirty="0"/>
          </a:p>
        </p:txBody>
      </p:sp>
      <p:sp>
        <p:nvSpPr>
          <p:cNvPr id="28" name="Text 26"/>
          <p:cNvSpPr/>
          <p:nvPr/>
        </p:nvSpPr>
        <p:spPr>
          <a:xfrm>
            <a:off x="9921240" y="2606040"/>
            <a:ext cx="1554480" cy="256032"/>
          </a:xfrm>
          <a:prstGeom prst="rect">
            <a:avLst/>
          </a:prstGeom>
          <a:noFill/>
          <a:ln/>
        </p:spPr>
        <p:txBody>
          <a:bodyPr wrap="square" lIns="0" tIns="0" rIns="0" bIns="0" rtlCol="0" anchor="ctr"/>
          <a:lstStyle/>
          <a:p>
            <a:pPr marL="0" indent="0" algn="ctr">
              <a:buNone/>
            </a:pPr>
            <a:r>
              <a:rPr lang="en-US" sz="1400" b="1" dirty="0">
                <a:solidFill>
                  <a:srgbClr val="F4F5F0"/>
                </a:solidFill>
              </a:rPr>
              <a:t>Expand</a:t>
            </a:r>
            <a:endParaRPr lang="en-US" sz="1400" dirty="0"/>
          </a:p>
        </p:txBody>
      </p:sp>
      <p:sp>
        <p:nvSpPr>
          <p:cNvPr id="29" name="Text 27"/>
          <p:cNvSpPr/>
          <p:nvPr/>
        </p:nvSpPr>
        <p:spPr>
          <a:xfrm>
            <a:off x="9957816" y="3072384"/>
            <a:ext cx="1481328" cy="1234440"/>
          </a:xfrm>
          <a:prstGeom prst="rect">
            <a:avLst/>
          </a:prstGeom>
          <a:noFill/>
          <a:ln/>
        </p:spPr>
        <p:txBody>
          <a:bodyPr wrap="square" lIns="381" tIns="381" rIns="381" bIns="381" rtlCol="0" anchor="ctr">
            <a:normAutofit/>
          </a:bodyPr>
          <a:lstStyle/>
          <a:p>
            <a:pPr marL="0" indent="0" algn="ctr">
              <a:buNone/>
            </a:pPr>
            <a:r>
              <a:rPr lang="en-US" sz="930" dirty="0">
                <a:solidFill>
                  <a:srgbClr val="B7CBC4"/>
                </a:solidFill>
              </a:rPr>
              <a:t>Add users and workflows only after the standard is understood.</a:t>
            </a:r>
            <a:endParaRPr lang="en-US" sz="930" dirty="0"/>
          </a:p>
        </p:txBody>
      </p:sp>
      <p:sp>
        <p:nvSpPr>
          <p:cNvPr id="30" name="Slide Number Placeholder 0"/>
          <p:cNvSpPr>
            <a:spLocks noGrp="1"/>
          </p:cNvSpPr>
          <p:nvPr>
            <p:ph type="sldNum" sz="quarter" idx="4294967295"/>
          </p:nvPr>
        </p:nvSpPr>
        <p:spPr>
          <a:xfrm>
            <a:off x="11658600" y="6236208"/>
            <a:ext cx="800000" cy="300000"/>
          </a:xfrm>
          <a:prstGeom prst="rect">
            <a:avLst/>
          </a:prstGeom>
          <a:extLst>
            <a:ext uri="{C572A759-6A51-4108-AA02-DFA0A04FC94B}">
              <ma14:wrappingTextBoxFlag xmlns="" xmlns:ma14="http://schemas.microsoft.com/office/mac/drawingml/2011/main" val="0"/>
            </a:ext>
          </a:extLst>
        </p:spPr>
        <p:txBody>
          <a:bodyPr/>
          <a:lstStyle>
            <a:lvl1pPr>
              <a:defRPr sz="700">
                <a:solidFill>
                  <a:srgbClr val="4E7D73"/>
                </a:solidFill>
              </a:defRPr>
            </a:lvl1pPr>
          </a:lstStyle>
          <a:p>
            <a:pPr algn="l"/>
            <a:fld id="{F7021451-1387-4CA6-816F-3879F97B5CBC}" type="slidenum">
              <a:rPr lang="en-US" b="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1188</Words>
  <Application>Microsoft Office PowerPoint</Application>
  <PresentationFormat>Widescreen</PresentationFormat>
  <Paragraphs>219</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Metaverde,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Use in Home Care Agencies</dc:title>
  <dc:subject>AI use policy and ChatGPT Business setup for home care agencies</dc:subject>
  <dc:creator>Metaverde, LLC</dc:creator>
  <cp:lastModifiedBy>Michael Von Irvin</cp:lastModifiedBy>
  <cp:revision>6</cp:revision>
  <dcterms:created xsi:type="dcterms:W3CDTF">2026-06-04T19:46:54Z</dcterms:created>
  <dcterms:modified xsi:type="dcterms:W3CDTF">2026-06-04T20:29:04Z</dcterms:modified>
</cp:coreProperties>
</file>